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5" r:id="rId3"/>
    <p:sldMasterId id="2147483687" r:id="rId4"/>
    <p:sldMasterId id="2147483699" r:id="rId5"/>
    <p:sldMasterId id="2147483711" r:id="rId6"/>
  </p:sldMasterIdLst>
  <p:notesMasterIdLst>
    <p:notesMasterId r:id="rId52"/>
  </p:notesMasterIdLst>
  <p:handoutMasterIdLst>
    <p:handoutMasterId r:id="rId53"/>
  </p:handoutMasterIdLst>
  <p:sldIdLst>
    <p:sldId id="379" r:id="rId7"/>
    <p:sldId id="409" r:id="rId8"/>
    <p:sldId id="410" r:id="rId9"/>
    <p:sldId id="415" r:id="rId10"/>
    <p:sldId id="420" r:id="rId11"/>
    <p:sldId id="421" r:id="rId12"/>
    <p:sldId id="422" r:id="rId13"/>
    <p:sldId id="423" r:id="rId14"/>
    <p:sldId id="424" r:id="rId15"/>
    <p:sldId id="425" r:id="rId16"/>
    <p:sldId id="426" r:id="rId17"/>
    <p:sldId id="427" r:id="rId18"/>
    <p:sldId id="380" r:id="rId19"/>
    <p:sldId id="411" r:id="rId20"/>
    <p:sldId id="381" r:id="rId21"/>
    <p:sldId id="382" r:id="rId22"/>
    <p:sldId id="416" r:id="rId23"/>
    <p:sldId id="417" r:id="rId24"/>
    <p:sldId id="418" r:id="rId25"/>
    <p:sldId id="419" r:id="rId26"/>
    <p:sldId id="383" r:id="rId27"/>
    <p:sldId id="384" r:id="rId28"/>
    <p:sldId id="393" r:id="rId29"/>
    <p:sldId id="394" r:id="rId30"/>
    <p:sldId id="395" r:id="rId31"/>
    <p:sldId id="396" r:id="rId32"/>
    <p:sldId id="397" r:id="rId33"/>
    <p:sldId id="412" r:id="rId34"/>
    <p:sldId id="413" r:id="rId35"/>
    <p:sldId id="414" r:id="rId36"/>
    <p:sldId id="429" r:id="rId37"/>
    <p:sldId id="428" r:id="rId38"/>
    <p:sldId id="399" r:id="rId39"/>
    <p:sldId id="400" r:id="rId40"/>
    <p:sldId id="401" r:id="rId41"/>
    <p:sldId id="402" r:id="rId42"/>
    <p:sldId id="404" r:id="rId43"/>
    <p:sldId id="405" r:id="rId44"/>
    <p:sldId id="358" r:id="rId45"/>
    <p:sldId id="407" r:id="rId46"/>
    <p:sldId id="408" r:id="rId47"/>
    <p:sldId id="371" r:id="rId48"/>
    <p:sldId id="363" r:id="rId49"/>
    <p:sldId id="374" r:id="rId50"/>
    <p:sldId id="368" r:id="rId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105"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05"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05"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05"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05" charset="0"/>
        <a:ea typeface="+mn-ea"/>
        <a:cs typeface="+mn-cs"/>
      </a:defRPr>
    </a:lvl5pPr>
    <a:lvl6pPr marL="2286000" algn="l" defTabSz="457200" rtl="0" eaLnBrk="1" latinLnBrk="0" hangingPunct="1">
      <a:defRPr sz="2400" kern="1200">
        <a:solidFill>
          <a:schemeClr val="tx1"/>
        </a:solidFill>
        <a:latin typeface="Times" pitchFamily="-105" charset="0"/>
        <a:ea typeface="+mn-ea"/>
        <a:cs typeface="+mn-cs"/>
      </a:defRPr>
    </a:lvl6pPr>
    <a:lvl7pPr marL="2743200" algn="l" defTabSz="457200" rtl="0" eaLnBrk="1" latinLnBrk="0" hangingPunct="1">
      <a:defRPr sz="2400" kern="1200">
        <a:solidFill>
          <a:schemeClr val="tx1"/>
        </a:solidFill>
        <a:latin typeface="Times" pitchFamily="-105" charset="0"/>
        <a:ea typeface="+mn-ea"/>
        <a:cs typeface="+mn-cs"/>
      </a:defRPr>
    </a:lvl7pPr>
    <a:lvl8pPr marL="3200400" algn="l" defTabSz="457200" rtl="0" eaLnBrk="1" latinLnBrk="0" hangingPunct="1">
      <a:defRPr sz="2400" kern="1200">
        <a:solidFill>
          <a:schemeClr val="tx1"/>
        </a:solidFill>
        <a:latin typeface="Times" pitchFamily="-105" charset="0"/>
        <a:ea typeface="+mn-ea"/>
        <a:cs typeface="+mn-cs"/>
      </a:defRPr>
    </a:lvl8pPr>
    <a:lvl9pPr marL="3657600" algn="l" defTabSz="457200" rtl="0" eaLnBrk="1" latinLnBrk="0" hangingPunct="1">
      <a:defRPr sz="2400" kern="1200">
        <a:solidFill>
          <a:schemeClr val="tx1"/>
        </a:solidFill>
        <a:latin typeface="Times" pitchFamily="-105"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4" d="100"/>
          <a:sy n="74" d="100"/>
        </p:scale>
        <p:origin x="144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Times" charset="0"/>
              </a:defRPr>
            </a:lvl1pPr>
          </a:lstStyle>
          <a:p>
            <a:pPr>
              <a:defRPr/>
            </a:pPr>
            <a:fld id="{A499B182-8156-F542-9B3B-3B3C766C3264}" type="datetime1">
              <a:rPr lang="en-US"/>
              <a:pPr>
                <a:defRPr/>
              </a:pPr>
              <a:t>6/6/2017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Times"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Times" charset="0"/>
              </a:defRPr>
            </a:lvl1pPr>
          </a:lstStyle>
          <a:p>
            <a:pPr>
              <a:defRPr/>
            </a:pPr>
            <a:fld id="{D1F4EE86-47CD-9F44-90A9-CAEEB08A45F8}" type="slidenum">
              <a:rPr lang="en-US"/>
              <a:pPr>
                <a:defRPr/>
              </a:pPr>
              <a:t>‹#›</a:t>
            </a:fld>
            <a:endParaRPr lang="en-US"/>
          </a:p>
        </p:txBody>
      </p:sp>
    </p:spTree>
    <p:extLst>
      <p:ext uri="{BB962C8B-B14F-4D97-AF65-F5344CB8AC3E}">
        <p14:creationId xmlns:p14="http://schemas.microsoft.com/office/powerpoint/2010/main" val="27912072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pPr>
              <a:defRPr/>
            </a:pPr>
            <a:endParaRPr lang="en-US"/>
          </a:p>
        </p:txBody>
      </p:sp>
      <p:sp>
        <p:nvSpPr>
          <p:cNvPr id="788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88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pPr>
              <a:defRPr/>
            </a:pPr>
            <a:endParaRPr lang="en-US"/>
          </a:p>
        </p:txBody>
      </p:sp>
      <p:sp>
        <p:nvSpPr>
          <p:cNvPr id="788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pPr>
              <a:defRPr/>
            </a:pPr>
            <a:fld id="{054D5DB1-EE73-C847-A5D2-7268C9D55E68}" type="slidenum">
              <a:rPr lang="en-US"/>
              <a:pPr>
                <a:defRPr/>
              </a:pPr>
              <a:t>‹#›</a:t>
            </a:fld>
            <a:endParaRPr lang="en-US"/>
          </a:p>
        </p:txBody>
      </p:sp>
    </p:spTree>
    <p:extLst>
      <p:ext uri="{BB962C8B-B14F-4D97-AF65-F5344CB8AC3E}">
        <p14:creationId xmlns:p14="http://schemas.microsoft.com/office/powerpoint/2010/main" val="13722536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56151512-FF67-AE4E-8D43-34AD93C785E5}" type="slidenum">
              <a:rPr lang="en-US">
                <a:latin typeface="Times" pitchFamily="-105" charset="0"/>
              </a:rPr>
              <a:pPr/>
              <a:t>2</a:t>
            </a:fld>
            <a:endParaRPr lang="en-US">
              <a:latin typeface="Times" pitchFamily="-105"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r>
              <a:rPr lang="en-US">
                <a:latin typeface="Times" pitchFamily="-105" charset="0"/>
                <a:ea typeface="ＭＳ Ｐゴシック" pitchFamily="-105" charset="-128"/>
                <a:cs typeface="ＭＳ Ｐゴシック" pitchFamily="-105" charset="-128"/>
              </a:rPr>
              <a:t>Go back to typical structures lectures.</a:t>
            </a:r>
          </a:p>
        </p:txBody>
      </p:sp>
    </p:spTree>
    <p:extLst>
      <p:ext uri="{BB962C8B-B14F-4D97-AF65-F5344CB8AC3E}">
        <p14:creationId xmlns:p14="http://schemas.microsoft.com/office/powerpoint/2010/main" val="3899267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388CD55-2983-4BD1-8EFC-475E1C6C5EDB}" type="slidenum">
              <a:rPr lang="en-ZA" altLang="en-US" sz="1200">
                <a:solidFill>
                  <a:prstClr val="black"/>
                </a:solidFill>
              </a:rPr>
              <a:pPr/>
              <a:t>26</a:t>
            </a:fld>
            <a:endParaRPr lang="en-ZA" altLang="en-US" sz="1200">
              <a:solidFill>
                <a:prstClr val="black"/>
              </a:solidFill>
            </a:endParaRPr>
          </a:p>
        </p:txBody>
      </p:sp>
      <p:sp>
        <p:nvSpPr>
          <p:cNvPr id="37891" name="Rectangle 2"/>
          <p:cNvSpPr>
            <a:spLocks noChangeArrowheads="1"/>
          </p:cNvSpPr>
          <p:nvPr/>
        </p:nvSpPr>
        <p:spPr bwMode="auto">
          <a:xfrm>
            <a:off x="4164428" y="0"/>
            <a:ext cx="3183313" cy="45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prstClr val="black"/>
              </a:solidFill>
            </a:endParaRPr>
          </a:p>
        </p:txBody>
      </p:sp>
      <p:sp>
        <p:nvSpPr>
          <p:cNvPr id="37892" name="Rectangle 3"/>
          <p:cNvSpPr>
            <a:spLocks noChangeArrowheads="1"/>
          </p:cNvSpPr>
          <p:nvPr/>
        </p:nvSpPr>
        <p:spPr bwMode="auto">
          <a:xfrm>
            <a:off x="4164428" y="8687244"/>
            <a:ext cx="3183313" cy="45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smtClean="0">
                <a:solidFill>
                  <a:prstClr val="black"/>
                </a:solidFill>
                <a:latin typeface="Times" charset="0"/>
                <a:cs typeface="Arial" charset="0"/>
              </a:rPr>
              <a:t>19</a:t>
            </a:r>
          </a:p>
        </p:txBody>
      </p:sp>
      <p:sp>
        <p:nvSpPr>
          <p:cNvPr id="37893" name="Rectangle 4"/>
          <p:cNvSpPr>
            <a:spLocks noChangeArrowheads="1"/>
          </p:cNvSpPr>
          <p:nvPr/>
        </p:nvSpPr>
        <p:spPr bwMode="auto">
          <a:xfrm>
            <a:off x="1" y="8687244"/>
            <a:ext cx="3184946" cy="45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prstClr val="black"/>
              </a:solidFill>
            </a:endParaRPr>
          </a:p>
        </p:txBody>
      </p:sp>
      <p:sp>
        <p:nvSpPr>
          <p:cNvPr id="37894" name="Rectangle 5"/>
          <p:cNvSpPr>
            <a:spLocks noChangeArrowheads="1"/>
          </p:cNvSpPr>
          <p:nvPr/>
        </p:nvSpPr>
        <p:spPr bwMode="auto">
          <a:xfrm>
            <a:off x="1" y="0"/>
            <a:ext cx="3184946" cy="45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prstClr val="black"/>
              </a:solidFill>
            </a:endParaRPr>
          </a:p>
        </p:txBody>
      </p:sp>
      <p:sp>
        <p:nvSpPr>
          <p:cNvPr id="37895" name="Rectangle 6"/>
          <p:cNvSpPr>
            <a:spLocks noGrp="1" noRot="1" noChangeAspect="1" noChangeArrowheads="1" noTextEdit="1"/>
          </p:cNvSpPr>
          <p:nvPr>
            <p:ph type="sldImg"/>
          </p:nvPr>
        </p:nvSpPr>
        <p:spPr>
          <a:ln w="12700" cap="flat"/>
        </p:spPr>
      </p:sp>
      <p:sp>
        <p:nvSpPr>
          <p:cNvPr id="37896" name="Rectangle 7"/>
          <p:cNvSpPr>
            <a:spLocks noGrp="1" noChangeArrowheads="1"/>
          </p:cNvSpPr>
          <p:nvPr>
            <p:ph type="body" idx="1"/>
          </p:nvPr>
        </p:nvSpPr>
        <p:spPr>
          <a:xfrm>
            <a:off x="986011" y="4342883"/>
            <a:ext cx="5029635" cy="411524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r>
              <a:rPr lang="en-US" altLang="en-US" smtClean="0"/>
              <a:t>Can do in-class exercise with SO winds and convergence/divergence to explain AAIW</a:t>
            </a:r>
          </a:p>
        </p:txBody>
      </p:sp>
    </p:spTree>
    <p:extLst>
      <p:ext uri="{BB962C8B-B14F-4D97-AF65-F5344CB8AC3E}">
        <p14:creationId xmlns:p14="http://schemas.microsoft.com/office/powerpoint/2010/main" val="3458581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066B316B-5FD5-4C0A-82E6-8D787AF0CCBF}" type="slidenum">
              <a:rPr lang="en-ZA" altLang="en-US" sz="1200">
                <a:solidFill>
                  <a:prstClr val="black"/>
                </a:solidFill>
              </a:rPr>
              <a:pPr/>
              <a:t>27</a:t>
            </a:fld>
            <a:endParaRPr lang="en-ZA" altLang="en-US" sz="1200">
              <a:solidFill>
                <a:prstClr val="black"/>
              </a:solidFill>
            </a:endParaRPr>
          </a:p>
        </p:txBody>
      </p:sp>
      <p:sp>
        <p:nvSpPr>
          <p:cNvPr id="38915" name="Rectangle 2"/>
          <p:cNvSpPr>
            <a:spLocks noChangeArrowheads="1"/>
          </p:cNvSpPr>
          <p:nvPr/>
        </p:nvSpPr>
        <p:spPr bwMode="auto">
          <a:xfrm>
            <a:off x="4164428" y="0"/>
            <a:ext cx="3183313" cy="45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prstClr val="black"/>
              </a:solidFill>
            </a:endParaRPr>
          </a:p>
        </p:txBody>
      </p:sp>
      <p:sp>
        <p:nvSpPr>
          <p:cNvPr id="38916" name="Rectangle 3"/>
          <p:cNvSpPr>
            <a:spLocks noChangeArrowheads="1"/>
          </p:cNvSpPr>
          <p:nvPr/>
        </p:nvSpPr>
        <p:spPr bwMode="auto">
          <a:xfrm>
            <a:off x="4164428" y="8687244"/>
            <a:ext cx="3183313" cy="45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smtClean="0">
                <a:solidFill>
                  <a:prstClr val="black"/>
                </a:solidFill>
                <a:latin typeface="Times" charset="0"/>
                <a:cs typeface="Arial" charset="0"/>
              </a:rPr>
              <a:t>19</a:t>
            </a:r>
          </a:p>
        </p:txBody>
      </p:sp>
      <p:sp>
        <p:nvSpPr>
          <p:cNvPr id="38917" name="Rectangle 4"/>
          <p:cNvSpPr>
            <a:spLocks noChangeArrowheads="1"/>
          </p:cNvSpPr>
          <p:nvPr/>
        </p:nvSpPr>
        <p:spPr bwMode="auto">
          <a:xfrm>
            <a:off x="1" y="8687244"/>
            <a:ext cx="3184946" cy="45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prstClr val="black"/>
              </a:solidFill>
            </a:endParaRPr>
          </a:p>
        </p:txBody>
      </p:sp>
      <p:sp>
        <p:nvSpPr>
          <p:cNvPr id="38918" name="Rectangle 5"/>
          <p:cNvSpPr>
            <a:spLocks noChangeArrowheads="1"/>
          </p:cNvSpPr>
          <p:nvPr/>
        </p:nvSpPr>
        <p:spPr bwMode="auto">
          <a:xfrm>
            <a:off x="1" y="0"/>
            <a:ext cx="3184946" cy="45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prstClr val="black"/>
              </a:solidFill>
            </a:endParaRPr>
          </a:p>
        </p:txBody>
      </p:sp>
      <p:sp>
        <p:nvSpPr>
          <p:cNvPr id="38919" name="Rectangle 6"/>
          <p:cNvSpPr>
            <a:spLocks noGrp="1" noRot="1" noChangeAspect="1" noChangeArrowheads="1" noTextEdit="1"/>
          </p:cNvSpPr>
          <p:nvPr>
            <p:ph type="sldImg"/>
          </p:nvPr>
        </p:nvSpPr>
        <p:spPr>
          <a:ln w="12700" cap="flat"/>
        </p:spPr>
      </p:sp>
      <p:sp>
        <p:nvSpPr>
          <p:cNvPr id="38920" name="Rectangle 7"/>
          <p:cNvSpPr>
            <a:spLocks noGrp="1" noChangeArrowheads="1"/>
          </p:cNvSpPr>
          <p:nvPr>
            <p:ph type="body" idx="1"/>
          </p:nvPr>
        </p:nvSpPr>
        <p:spPr>
          <a:xfrm>
            <a:off x="986011" y="4342883"/>
            <a:ext cx="5029635" cy="411524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r>
              <a:rPr lang="en-US" altLang="en-US" smtClean="0"/>
              <a:t>Can do in-class exercise with SO winds and convergence/divergence to explain AAIW</a:t>
            </a:r>
          </a:p>
        </p:txBody>
      </p:sp>
    </p:spTree>
    <p:extLst>
      <p:ext uri="{BB962C8B-B14F-4D97-AF65-F5344CB8AC3E}">
        <p14:creationId xmlns:p14="http://schemas.microsoft.com/office/powerpoint/2010/main" val="367105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F5A769C-A296-4B41-8F84-77404F04D00C}" type="slidenum">
              <a:rPr lang="en-US">
                <a:solidFill>
                  <a:prstClr val="black"/>
                </a:solidFill>
              </a:rPr>
              <a:pPr/>
              <a:t>28</a:t>
            </a:fld>
            <a:endParaRPr lang="en-US">
              <a:solidFill>
                <a:prstClr val="black"/>
              </a:solidFill>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086627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62134DE-C8EF-724B-81D1-7B62CF9144DC}" type="slidenum">
              <a:rPr lang="en-US">
                <a:solidFill>
                  <a:prstClr val="black"/>
                </a:solidFill>
              </a:rPr>
              <a:pPr/>
              <a:t>29</a:t>
            </a:fld>
            <a:endParaRPr lang="en-US">
              <a:solidFill>
                <a:prstClr val="black"/>
              </a:solidFill>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98812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7CA536D-8EE2-C248-9E4B-2CAA040A2AB0}" type="slidenum">
              <a:rPr lang="en-US">
                <a:solidFill>
                  <a:prstClr val="black"/>
                </a:solidFill>
              </a:rPr>
              <a:pPr/>
              <a:t>30</a:t>
            </a:fld>
            <a:endParaRPr lang="en-US">
              <a:solidFill>
                <a:prstClr val="black"/>
              </a:solidFill>
            </a:endParaRPr>
          </a:p>
        </p:txBody>
      </p:sp>
      <p:sp>
        <p:nvSpPr>
          <p:cNvPr id="66563" name="Rectangle 2"/>
          <p:cNvSpPr>
            <a:spLocks noGrp="1" noRot="1" noChangeAspect="1" noChangeArrowheads="1"/>
          </p:cNvSpPr>
          <p:nvPr>
            <p:ph type="sldImg"/>
          </p:nvPr>
        </p:nvSpPr>
        <p:spPr>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464348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7802F8C4-5814-FB47-B8CA-103392B6FB4E}" type="slidenum">
              <a:rPr lang="en-US">
                <a:latin typeface="Times" pitchFamily="-105" charset="0"/>
              </a:rPr>
              <a:pPr/>
              <a:t>31</a:t>
            </a:fld>
            <a:endParaRPr lang="en-US">
              <a:latin typeface="Times" pitchFamily="-105"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36909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192CB4DC-5B49-8C4C-BC61-EE98119E85CE}" type="slidenum">
              <a:rPr lang="en-US">
                <a:latin typeface="Times" pitchFamily="-105" charset="0"/>
              </a:rPr>
              <a:pPr/>
              <a:t>39</a:t>
            </a:fld>
            <a:endParaRPr lang="en-US">
              <a:latin typeface="Times" pitchFamily="-105"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755568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0723" name="Notes Placeholder 2"/>
          <p:cNvSpPr>
            <a:spLocks noGrp="1"/>
          </p:cNvSpPr>
          <p:nvPr>
            <p:ph type="body" idx="1"/>
          </p:nvPr>
        </p:nvSpPr>
        <p:spPr>
          <a:noFill/>
          <a:ln/>
        </p:spPr>
        <p:txBody>
          <a:bodyPr/>
          <a:lstStyle/>
          <a:p>
            <a:r>
              <a:rPr lang="en-US" smtClean="0">
                <a:latin typeface="Times" pitchFamily="-105" charset="0"/>
                <a:ea typeface="ＭＳ Ｐゴシック" pitchFamily="-105" charset="-128"/>
                <a:cs typeface="ＭＳ Ｐゴシック" pitchFamily="-105" charset="-128"/>
              </a:rPr>
              <a:t>From atlantic deep llecture</a:t>
            </a:r>
          </a:p>
        </p:txBody>
      </p:sp>
      <p:sp>
        <p:nvSpPr>
          <p:cNvPr id="30724" name="Slide Number Placeholder 3"/>
          <p:cNvSpPr>
            <a:spLocks noGrp="1"/>
          </p:cNvSpPr>
          <p:nvPr>
            <p:ph type="sldNum" sz="quarter" idx="5"/>
          </p:nvPr>
        </p:nvSpPr>
        <p:spPr>
          <a:noFill/>
        </p:spPr>
        <p:txBody>
          <a:bodyPr/>
          <a:lstStyle/>
          <a:p>
            <a:fld id="{1683CB67-C47E-8843-834C-492737992C36}" type="slidenum">
              <a:rPr lang="en-US" smtClean="0">
                <a:latin typeface="Times" pitchFamily="-105" charset="0"/>
              </a:rPr>
              <a:pPr/>
              <a:t>42</a:t>
            </a:fld>
            <a:endParaRPr lang="en-US" smtClean="0">
              <a:latin typeface="Times" pitchFamily="-105" charset="0"/>
            </a:endParaRPr>
          </a:p>
        </p:txBody>
      </p:sp>
    </p:spTree>
    <p:extLst>
      <p:ext uri="{BB962C8B-B14F-4D97-AF65-F5344CB8AC3E}">
        <p14:creationId xmlns:p14="http://schemas.microsoft.com/office/powerpoint/2010/main" val="2924768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053386D7-2F6E-44DF-994D-9446596ACD09}" type="slidenum">
              <a:rPr lang="en-ZA" altLang="en-US" sz="1200">
                <a:solidFill>
                  <a:prstClr val="black"/>
                </a:solidFill>
              </a:rPr>
              <a:pPr/>
              <a:t>5</a:t>
            </a:fld>
            <a:endParaRPr lang="en-ZA" altLang="en-US" sz="120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xfrm>
            <a:off x="914183" y="4342883"/>
            <a:ext cx="5029635" cy="411524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Requirement- No appreciable internal source or sink (hydrothermal vents, undersea volcanoes, radiation)</a:t>
            </a:r>
          </a:p>
          <a:p>
            <a:r>
              <a:rPr lang="en-US" altLang="en-US" smtClean="0"/>
              <a:t>	Temp- determined largely by the heat balance in the first 100 meters (mixed layer)</a:t>
            </a:r>
          </a:p>
          <a:p>
            <a:r>
              <a:rPr lang="en-US" altLang="en-US" smtClean="0"/>
              <a:t>	Salinity- balance of precip and evap, most important term in density</a:t>
            </a:r>
          </a:p>
          <a:p>
            <a:r>
              <a:rPr lang="en-US" altLang="en-US" smtClean="0"/>
              <a:t>Non-conservative properties</a:t>
            </a:r>
          </a:p>
        </p:txBody>
      </p:sp>
    </p:spTree>
    <p:extLst>
      <p:ext uri="{BB962C8B-B14F-4D97-AF65-F5344CB8AC3E}">
        <p14:creationId xmlns:p14="http://schemas.microsoft.com/office/powerpoint/2010/main" val="2110176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7F5EC53-3D9E-4786-8F7E-F33E52ACE322}" type="slidenum">
              <a:rPr lang="en-ZA" altLang="en-US" sz="1200">
                <a:solidFill>
                  <a:prstClr val="black"/>
                </a:solidFill>
              </a:rPr>
              <a:pPr/>
              <a:t>12</a:t>
            </a:fld>
            <a:endParaRPr lang="en-ZA" altLang="en-US" sz="120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183" y="4342883"/>
            <a:ext cx="5029635" cy="411524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EARTH IS SPHERICAL - POLES GET LESS RADIATION BECAUSE OF ANGLE OF INCIDENCE.</a:t>
            </a:r>
          </a:p>
          <a:p>
            <a:r>
              <a:rPr lang="en-US" altLang="en-US" smtClean="0"/>
              <a:t>RESULTANT GRADIENT CAUSES DIFFERENCES IN EVAPORATION AND PRECIP AND THEREFORE SALINITY</a:t>
            </a:r>
          </a:p>
          <a:p>
            <a:r>
              <a:rPr lang="en-US" altLang="en-US" smtClean="0"/>
              <a:t>ANY NATURAL SYSTEM DRIVES ITSELF TO EQUILIBRIUM - TRANSPORT OF T AND S</a:t>
            </a:r>
          </a:p>
          <a:p>
            <a:r>
              <a:rPr lang="en-US" altLang="en-US" smtClean="0"/>
              <a:t>ATMOSPHERIC CIRC PRIMARILY BUT ALSO OCEANIC TRANSPORT.</a:t>
            </a:r>
          </a:p>
          <a:p>
            <a:r>
              <a:rPr lang="en-US" altLang="en-US" smtClean="0"/>
              <a:t>INFLUENCE CLIMATE (T, PRECIP, EVAP)</a:t>
            </a:r>
          </a:p>
        </p:txBody>
      </p:sp>
    </p:spTree>
    <p:extLst>
      <p:ext uri="{BB962C8B-B14F-4D97-AF65-F5344CB8AC3E}">
        <p14:creationId xmlns:p14="http://schemas.microsoft.com/office/powerpoint/2010/main" val="835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F16141D6-E6BA-B14D-BD01-F65E75A97D41}" type="slidenum">
              <a:rPr lang="en-US">
                <a:solidFill>
                  <a:prstClr val="black"/>
                </a:solidFill>
              </a:rPr>
              <a:pPr/>
              <a:t>14</a:t>
            </a:fld>
            <a:endParaRPr lang="en-US">
              <a:solidFill>
                <a:prstClr val="black"/>
              </a:solidFill>
            </a:endParaRPr>
          </a:p>
        </p:txBody>
      </p:sp>
      <p:sp>
        <p:nvSpPr>
          <p:cNvPr id="89091" name="Rectangle 2"/>
          <p:cNvSpPr>
            <a:spLocks noGrp="1" noRot="1" noChangeAspect="1" noChangeArrowheads="1"/>
          </p:cNvSpPr>
          <p:nvPr>
            <p:ph type="sldImg"/>
          </p:nvPr>
        </p:nvSpPr>
        <p:spPr>
          <a:solidFill>
            <a:srgbClr val="FFFFFF"/>
          </a:solidFill>
          <a:ln/>
        </p:spPr>
      </p:sp>
      <p:sp>
        <p:nvSpPr>
          <p:cNvPr id="890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21245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B010812D-CD44-9D4B-8572-2607FE1BA5D4}" type="slidenum">
              <a:rPr lang="en-US">
                <a:solidFill>
                  <a:prstClr val="black"/>
                </a:solidFill>
              </a:rPr>
              <a:pPr/>
              <a:t>17</a:t>
            </a:fld>
            <a:endParaRPr lang="en-US">
              <a:solidFill>
                <a:prstClr val="black"/>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1359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6C177A5-10B7-0F40-92CF-3478756111C4}" type="slidenum">
              <a:rPr lang="en-US">
                <a:solidFill>
                  <a:prstClr val="black"/>
                </a:solidFill>
              </a:rPr>
              <a:pPr/>
              <a:t>18</a:t>
            </a:fld>
            <a:endParaRPr lang="en-US">
              <a:solidFill>
                <a:prstClr val="black"/>
              </a:solidFill>
            </a:endParaRPr>
          </a:p>
        </p:txBody>
      </p:sp>
      <p:sp>
        <p:nvSpPr>
          <p:cNvPr id="74755" name="Rectangle 2"/>
          <p:cNvSpPr>
            <a:spLocks noGrp="1" noRot="1" noChangeAspect="1" noChangeArrowheads="1"/>
          </p:cNvSpPr>
          <p:nvPr>
            <p:ph type="sldImg"/>
          </p:nvPr>
        </p:nvSpPr>
        <p:spPr>
          <a:solidFill>
            <a:srgbClr val="FFFFFF"/>
          </a:solidFill>
          <a:ln/>
        </p:spPr>
      </p:sp>
      <p:sp>
        <p:nvSpPr>
          <p:cNvPr id="747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31664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56C5F6A-A68A-3949-ADF7-2B42B4C4BA32}" type="slidenum">
              <a:rPr lang="en-US">
                <a:solidFill>
                  <a:prstClr val="black"/>
                </a:solidFill>
              </a:rPr>
              <a:pPr/>
              <a:t>19</a:t>
            </a:fld>
            <a:endParaRPr lang="en-US">
              <a:solidFill>
                <a:prstClr val="black"/>
              </a:solidFill>
            </a:endParaRPr>
          </a:p>
        </p:txBody>
      </p:sp>
      <p:sp>
        <p:nvSpPr>
          <p:cNvPr id="84995" name="Rectangle 2"/>
          <p:cNvSpPr>
            <a:spLocks noGrp="1" noRot="1" noChangeAspect="1" noChangeArrowheads="1"/>
          </p:cNvSpPr>
          <p:nvPr>
            <p:ph type="sldImg"/>
          </p:nvPr>
        </p:nvSpPr>
        <p:spPr>
          <a:solidFill>
            <a:srgbClr val="FFFFFF"/>
          </a:solidFill>
          <a:ln/>
        </p:spPr>
      </p:sp>
      <p:sp>
        <p:nvSpPr>
          <p:cNvPr id="849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9252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3B98542F-2249-3244-9242-03BA89B75EB6}" type="slidenum">
              <a:rPr lang="en-US">
                <a:solidFill>
                  <a:prstClr val="black"/>
                </a:solidFill>
              </a:rPr>
              <a:pPr/>
              <a:t>20</a:t>
            </a:fld>
            <a:endParaRPr lang="en-US">
              <a:solidFill>
                <a:prstClr val="black"/>
              </a:solidFill>
            </a:endParaRPr>
          </a:p>
        </p:txBody>
      </p:sp>
      <p:sp>
        <p:nvSpPr>
          <p:cNvPr id="87043" name="Rectangle 2"/>
          <p:cNvSpPr>
            <a:spLocks noGrp="1" noRot="1" noChangeAspect="1" noChangeArrowheads="1"/>
          </p:cNvSpPr>
          <p:nvPr>
            <p:ph type="sldImg"/>
          </p:nvPr>
        </p:nvSpPr>
        <p:spPr>
          <a:solidFill>
            <a:srgbClr val="FFFFFF"/>
          </a:solidFill>
          <a:ln/>
        </p:spPr>
      </p:sp>
      <p:sp>
        <p:nvSpPr>
          <p:cNvPr id="870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126703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FA9821B-79F4-489F-9C35-970897FE0B5E}" type="slidenum">
              <a:rPr lang="en-ZA" altLang="en-US" sz="1200">
                <a:solidFill>
                  <a:prstClr val="black"/>
                </a:solidFill>
              </a:rPr>
              <a:pPr/>
              <a:t>25</a:t>
            </a:fld>
            <a:endParaRPr lang="en-ZA" altLang="en-US" sz="1200">
              <a:solidFill>
                <a:prstClr val="black"/>
              </a:solidFill>
            </a:endParaRPr>
          </a:p>
        </p:txBody>
      </p:sp>
      <p:sp>
        <p:nvSpPr>
          <p:cNvPr id="36867" name="Rectangle 2"/>
          <p:cNvSpPr>
            <a:spLocks noChangeArrowheads="1"/>
          </p:cNvSpPr>
          <p:nvPr/>
        </p:nvSpPr>
        <p:spPr bwMode="auto">
          <a:xfrm>
            <a:off x="4164428" y="0"/>
            <a:ext cx="3183313" cy="45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prstClr val="black"/>
              </a:solidFill>
            </a:endParaRPr>
          </a:p>
        </p:txBody>
      </p:sp>
      <p:sp>
        <p:nvSpPr>
          <p:cNvPr id="36868" name="Rectangle 3"/>
          <p:cNvSpPr>
            <a:spLocks noChangeArrowheads="1"/>
          </p:cNvSpPr>
          <p:nvPr/>
        </p:nvSpPr>
        <p:spPr bwMode="auto">
          <a:xfrm>
            <a:off x="4164428" y="8687244"/>
            <a:ext cx="3183313" cy="45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altLang="en-US" sz="1200" smtClean="0">
                <a:solidFill>
                  <a:prstClr val="black"/>
                </a:solidFill>
                <a:latin typeface="Times" charset="0"/>
                <a:cs typeface="Arial" charset="0"/>
              </a:rPr>
              <a:t>19</a:t>
            </a:r>
          </a:p>
        </p:txBody>
      </p:sp>
      <p:sp>
        <p:nvSpPr>
          <p:cNvPr id="36869" name="Rectangle 4"/>
          <p:cNvSpPr>
            <a:spLocks noChangeArrowheads="1"/>
          </p:cNvSpPr>
          <p:nvPr/>
        </p:nvSpPr>
        <p:spPr bwMode="auto">
          <a:xfrm>
            <a:off x="1" y="8687244"/>
            <a:ext cx="3184946" cy="45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prstClr val="black"/>
              </a:solidFill>
            </a:endParaRPr>
          </a:p>
        </p:txBody>
      </p:sp>
      <p:sp>
        <p:nvSpPr>
          <p:cNvPr id="36870" name="Rectangle 5"/>
          <p:cNvSpPr>
            <a:spLocks noChangeArrowheads="1"/>
          </p:cNvSpPr>
          <p:nvPr/>
        </p:nvSpPr>
        <p:spPr bwMode="auto">
          <a:xfrm>
            <a:off x="1" y="0"/>
            <a:ext cx="3184946" cy="45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prstClr val="black"/>
              </a:solidFill>
            </a:endParaRPr>
          </a:p>
        </p:txBody>
      </p:sp>
      <p:sp>
        <p:nvSpPr>
          <p:cNvPr id="36871" name="Rectangle 6"/>
          <p:cNvSpPr>
            <a:spLocks noGrp="1" noRot="1" noChangeAspect="1" noChangeArrowheads="1" noTextEdit="1"/>
          </p:cNvSpPr>
          <p:nvPr>
            <p:ph type="sldImg"/>
          </p:nvPr>
        </p:nvSpPr>
        <p:spPr>
          <a:ln w="12700" cap="flat"/>
        </p:spPr>
      </p:sp>
      <p:sp>
        <p:nvSpPr>
          <p:cNvPr id="36872" name="Rectangle 7"/>
          <p:cNvSpPr>
            <a:spLocks noGrp="1" noChangeArrowheads="1"/>
          </p:cNvSpPr>
          <p:nvPr>
            <p:ph type="body" idx="1"/>
          </p:nvPr>
        </p:nvSpPr>
        <p:spPr>
          <a:xfrm>
            <a:off x="986011" y="4342883"/>
            <a:ext cx="5029635" cy="411524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r>
              <a:rPr lang="en-US" altLang="en-US" smtClean="0"/>
              <a:t>Can do in-class exercise with SO winds and convergence/divergence to explain AAIW</a:t>
            </a:r>
          </a:p>
        </p:txBody>
      </p:sp>
    </p:spTree>
    <p:extLst>
      <p:ext uri="{BB962C8B-B14F-4D97-AF65-F5344CB8AC3E}">
        <p14:creationId xmlns:p14="http://schemas.microsoft.com/office/powerpoint/2010/main" val="2941602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225E535-85CA-4B42-8CEF-67266403AF71}"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7ED10C1-7C0F-5548-AEF3-BBD1093CEA9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C1E8AEF-8169-A243-A8CA-A1F562A31D04}"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8C30D93-1D75-7441-AFE6-D5EA2946D3A6}"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3D3E382-88DB-1A4A-97B6-74B187A2D258}"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D2AD13D3-4ACC-2841-BCF6-CB0CB7A75CC3}"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ltGray">
          <a:xfrm>
            <a:off x="0" y="0"/>
            <a:ext cx="825500" cy="6858000"/>
          </a:xfrm>
          <a:prstGeom prst="rect">
            <a:avLst/>
          </a:prstGeom>
          <a:solidFill>
            <a:schemeClr val="tx2">
              <a:alpha val="50000"/>
            </a:schemeClr>
          </a:solidFill>
          <a:ln w="9525">
            <a:noFill/>
            <a:miter lim="800000"/>
            <a:headEnd/>
            <a:tailEnd/>
          </a:ln>
        </p:spPr>
        <p:txBody>
          <a:bodyPr wrap="none" anchor="ctr"/>
          <a:lstStyle/>
          <a:p>
            <a:pPr>
              <a:defRPr/>
            </a:pPr>
            <a:endParaRPr lang="en-US">
              <a:solidFill>
                <a:srgbClr val="CCECFF"/>
              </a:solidFill>
              <a:latin typeface="Times New Roman" pitchFamily="18" charset="0"/>
            </a:endParaRPr>
          </a:p>
        </p:txBody>
      </p:sp>
      <p:sp>
        <p:nvSpPr>
          <p:cNvPr id="5" name="Rectangle 4"/>
          <p:cNvSpPr>
            <a:spLocks noChangeArrowheads="1"/>
          </p:cNvSpPr>
          <p:nvPr/>
        </p:nvSpPr>
        <p:spPr bwMode="ltGray">
          <a:xfrm>
            <a:off x="0" y="3543300"/>
            <a:ext cx="3343275" cy="122238"/>
          </a:xfrm>
          <a:prstGeom prst="rect">
            <a:avLst/>
          </a:prstGeom>
          <a:solidFill>
            <a:schemeClr val="bg2">
              <a:alpha val="50000"/>
            </a:schemeClr>
          </a:solidFill>
          <a:ln w="9525">
            <a:noFill/>
            <a:miter lim="800000"/>
            <a:headEnd/>
            <a:tailEnd/>
          </a:ln>
        </p:spPr>
        <p:txBody>
          <a:bodyPr wrap="none" anchor="ctr"/>
          <a:lstStyle/>
          <a:p>
            <a:pPr>
              <a:defRPr/>
            </a:pPr>
            <a:endParaRPr lang="en-US">
              <a:solidFill>
                <a:srgbClr val="CCECFF"/>
              </a:solidFill>
              <a:latin typeface="Times New Roman" pitchFamily="18" charset="0"/>
            </a:endParaRPr>
          </a:p>
        </p:txBody>
      </p:sp>
      <p:sp>
        <p:nvSpPr>
          <p:cNvPr id="3075" name="Rectangle 3"/>
          <p:cNvSpPr>
            <a:spLocks noGrp="1" noChangeArrowheads="1"/>
          </p:cNvSpPr>
          <p:nvPr>
            <p:ph type="ctrTitle"/>
          </p:nvPr>
        </p:nvSpPr>
        <p:spPr>
          <a:xfrm>
            <a:off x="685800" y="2133600"/>
            <a:ext cx="7772400" cy="1143000"/>
          </a:xfrm>
        </p:spPr>
        <p:txBody>
          <a:bodyPr/>
          <a:lstStyle>
            <a:lvl1pPr>
              <a:defRPr/>
            </a:lvl1pPr>
          </a:lstStyle>
          <a:p>
            <a:r>
              <a:rPr lang="en-US" altLang="en-US"/>
              <a:t>Click to edit Master title style</a:t>
            </a:r>
          </a:p>
        </p:txBody>
      </p:sp>
      <p:sp>
        <p:nvSpPr>
          <p:cNvPr id="3076" name="Rectangle 4"/>
          <p:cNvSpPr>
            <a:spLocks noGrp="1" noChangeArrowheads="1"/>
          </p:cNvSpPr>
          <p:nvPr>
            <p:ph type="subTitle" idx="1"/>
          </p:nvPr>
        </p:nvSpPr>
        <p:spPr>
          <a:xfrm>
            <a:off x="1447800" y="3886200"/>
            <a:ext cx="6400800" cy="1752600"/>
          </a:xfrm>
        </p:spPr>
        <p:txBody>
          <a:bodyPr/>
          <a:lstStyle>
            <a:lvl1pPr marL="0" indent="0" algn="ctr">
              <a:buFont typeface="Monotype Sorts" charset="2"/>
              <a:buNone/>
              <a:defRPr/>
            </a:lvl1pPr>
          </a:lstStyle>
          <a:p>
            <a:r>
              <a:rPr lang="en-US" altLang="en-US"/>
              <a:t>Click to edit Master subtitle style</a:t>
            </a:r>
          </a:p>
        </p:txBody>
      </p:sp>
      <p:sp>
        <p:nvSpPr>
          <p:cNvPr id="6" name="Rectangle 5"/>
          <p:cNvSpPr>
            <a:spLocks noGrp="1" noChangeArrowheads="1"/>
          </p:cNvSpPr>
          <p:nvPr>
            <p:ph type="dt" sz="half" idx="10"/>
          </p:nvPr>
        </p:nvSpPr>
        <p:spPr/>
        <p:txBody>
          <a:bodyPr/>
          <a:lstStyle>
            <a:lvl1pPr>
              <a:defRPr>
                <a:solidFill>
                  <a:srgbClr val="CCECFF"/>
                </a:solidFill>
              </a:defRPr>
            </a:lvl1pPr>
          </a:lstStyle>
          <a:p>
            <a:pPr>
              <a:defRPr/>
            </a:pPr>
            <a:endParaRPr lang="en-US" altLang="en-US"/>
          </a:p>
        </p:txBody>
      </p:sp>
      <p:sp>
        <p:nvSpPr>
          <p:cNvPr id="7" name="Rectangle 6"/>
          <p:cNvSpPr>
            <a:spLocks noGrp="1" noChangeArrowheads="1"/>
          </p:cNvSpPr>
          <p:nvPr>
            <p:ph type="ftr" sz="quarter" idx="11"/>
          </p:nvPr>
        </p:nvSpPr>
        <p:spPr/>
        <p:txBody>
          <a:bodyPr/>
          <a:lstStyle>
            <a:lvl1pPr>
              <a:defRPr>
                <a:solidFill>
                  <a:srgbClr val="CCECFF"/>
                </a:solidFill>
              </a:defRPr>
            </a:lvl1pPr>
          </a:lstStyle>
          <a:p>
            <a:pPr>
              <a:defRPr/>
            </a:pPr>
            <a:endParaRPr lang="en-US" altLang="en-US"/>
          </a:p>
        </p:txBody>
      </p:sp>
      <p:sp>
        <p:nvSpPr>
          <p:cNvPr id="8" name="Rectangle 7"/>
          <p:cNvSpPr>
            <a:spLocks noGrp="1" noChangeArrowheads="1"/>
          </p:cNvSpPr>
          <p:nvPr>
            <p:ph type="sldNum" sz="quarter" idx="12"/>
          </p:nvPr>
        </p:nvSpPr>
        <p:spPr/>
        <p:txBody>
          <a:bodyPr/>
          <a:lstStyle>
            <a:lvl1pPr>
              <a:defRPr>
                <a:solidFill>
                  <a:srgbClr val="CCECFF"/>
                </a:solidFill>
              </a:defRPr>
            </a:lvl1pPr>
          </a:lstStyle>
          <a:p>
            <a:pPr>
              <a:defRPr/>
            </a:pPr>
            <a:fld id="{D510EC86-AACF-4E02-8E53-15A44E2A6427}" type="slidenum">
              <a:rPr lang="en-US" altLang="en-US"/>
              <a:pPr>
                <a:defRPr/>
              </a:pPr>
              <a:t>‹#›</a:t>
            </a:fld>
            <a:endParaRPr lang="en-US" altLang="en-US"/>
          </a:p>
        </p:txBody>
      </p:sp>
    </p:spTree>
    <p:extLst>
      <p:ext uri="{BB962C8B-B14F-4D97-AF65-F5344CB8AC3E}">
        <p14:creationId xmlns:p14="http://schemas.microsoft.com/office/powerpoint/2010/main" val="45033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1"/>
                            </p:stCondLst>
                            <p:childTnLst>
                              <p:par>
                                <p:cTn id="9" presetID="22" presetClass="entr" presetSubtype="2" fill="hold" grpId="0" nodeType="afterEffect">
                                  <p:stCondLst>
                                    <p:cond delay="2"/>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9045223-FFCA-490E-BCF9-ED515B9DA6A3}"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2137338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ECE60F-6EE3-4217-BD8A-AAB9B9FC5B91}"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1668579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BE93720-8F55-4B9F-8DE6-A723B31A6D48}"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3817684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8764A63-00B6-478A-89FC-D1C6F005D991}"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2105819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33B56D7-2DF3-40E7-8C73-67C796BAB2F7}"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2001274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8406AAD-1D30-4C3C-A678-D4B45CDD03E2}"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2432852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C615B61-C143-4E20-B11B-027460C4B88C}"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421282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28C7951-3ED7-804F-90AA-D241C7E47EAC}"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87DBDB1E-A366-844D-B5BC-35810DC4676A}"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BCDDD27-9637-47BD-A073-303633111243}"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1166073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94B97D1-3646-4F01-ADBB-0B8AEFC04565}"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401233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0800" y="4572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4572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DD55AB2-ED3F-40A7-9F65-7E59825B2BFE}"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444641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3EE15E4-2BAE-4BC0-8A1B-81779849FCE0}"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2372223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457200"/>
            <a:ext cx="82296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C48DC18-D105-48EF-BE44-905AAD6789A9}"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2416937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CCEC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CCEC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696E61-9E29-4FBB-B0D6-4FFA539C1113}" type="slidenum">
              <a:rPr lang="en-US" altLang="en-US">
                <a:solidFill>
                  <a:srgbClr val="CCECFF"/>
                </a:solidFill>
              </a:rPr>
              <a:pPr>
                <a:defRPr/>
              </a:pPr>
              <a:t>‹#›</a:t>
            </a:fld>
            <a:endParaRPr lang="en-US" altLang="en-US">
              <a:solidFill>
                <a:srgbClr val="CCECFF"/>
              </a:solidFill>
            </a:endParaRPr>
          </a:p>
        </p:txBody>
      </p:sp>
    </p:spTree>
    <p:extLst>
      <p:ext uri="{BB962C8B-B14F-4D97-AF65-F5344CB8AC3E}">
        <p14:creationId xmlns:p14="http://schemas.microsoft.com/office/powerpoint/2010/main" val="1131651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225E535-85CA-4B42-8CEF-67266403AF71}"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7ED10C1-7C0F-5548-AEF3-BBD1093CEA9C}"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4689160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28C7951-3ED7-804F-90AA-D241C7E47EAC}"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87DBDB1E-A366-844D-B5BC-35810DC4676A}"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791283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75E84F7-6ED1-1141-9222-5F9901072799}"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5AE55CB0-DE7E-4345-BA2B-B8B9A5DE385D}"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551735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799A003-4773-7746-BC5D-ACF8428166F6}"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7ABCE7DC-FB2B-6B4E-BA61-9B9F2F8C4CA5}"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3525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75E84F7-6ED1-1141-9222-5F9901072799}"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5AE55CB0-DE7E-4345-BA2B-B8B9A5DE385D}"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D51F4729-B0F8-294A-8FC3-E79BB52BC081}" type="datetime1">
              <a:rPr lang="en-US"/>
              <a:pPr>
                <a:defRPr/>
              </a:pPr>
              <a:t>6/6/2017</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9" name="Rectangle 6"/>
          <p:cNvSpPr>
            <a:spLocks noGrp="1" noChangeArrowheads="1"/>
          </p:cNvSpPr>
          <p:nvPr>
            <p:ph type="sldNum" sz="quarter" idx="12"/>
          </p:nvPr>
        </p:nvSpPr>
        <p:spPr>
          <a:ln/>
        </p:spPr>
        <p:txBody>
          <a:bodyPr/>
          <a:lstStyle>
            <a:lvl1pPr>
              <a:defRPr/>
            </a:lvl1pPr>
          </a:lstStyle>
          <a:p>
            <a:pPr>
              <a:defRPr/>
            </a:pPr>
            <a:fld id="{2201DCB4-2D28-0F4D-B29A-C4B5B8BD2DE7}"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21446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C4C3748-5DDD-0540-9433-BF20DF5E3EEC}" type="datetime1">
              <a:rPr lang="en-US"/>
              <a:pPr>
                <a:defRPr/>
              </a:pPr>
              <a:t>6/6/2017</a:t>
            </a:fld>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5" name="Rectangle 6"/>
          <p:cNvSpPr>
            <a:spLocks noGrp="1" noChangeArrowheads="1"/>
          </p:cNvSpPr>
          <p:nvPr>
            <p:ph type="sldNum" sz="quarter" idx="12"/>
          </p:nvPr>
        </p:nvSpPr>
        <p:spPr>
          <a:ln/>
        </p:spPr>
        <p:txBody>
          <a:bodyPr/>
          <a:lstStyle>
            <a:lvl1pPr>
              <a:defRPr/>
            </a:lvl1pPr>
          </a:lstStyle>
          <a:p>
            <a:pPr>
              <a:defRPr/>
            </a:pPr>
            <a:fld id="{2600D88D-69B3-EC4C-88B0-73D8FB4EFB9D}"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1042721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BBDD6FD-0927-0C45-93D1-8CB9EE1AC0E5}" type="datetime1">
              <a:rPr lang="en-US"/>
              <a:pPr>
                <a:defRPr/>
              </a:pPr>
              <a:t>6/6/2017</a:t>
            </a:fld>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4" name="Rectangle 6"/>
          <p:cNvSpPr>
            <a:spLocks noGrp="1" noChangeArrowheads="1"/>
          </p:cNvSpPr>
          <p:nvPr>
            <p:ph type="sldNum" sz="quarter" idx="12"/>
          </p:nvPr>
        </p:nvSpPr>
        <p:spPr>
          <a:ln/>
        </p:spPr>
        <p:txBody>
          <a:bodyPr/>
          <a:lstStyle>
            <a:lvl1pPr>
              <a:defRPr/>
            </a:lvl1pPr>
          </a:lstStyle>
          <a:p>
            <a:pPr>
              <a:defRPr/>
            </a:pPr>
            <a:fld id="{AC40034D-403F-9149-A63B-61E50D3AE031}"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1541031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A409727-9DF5-1C4A-9570-4552EAF84811}"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30AAEF2F-E487-114E-AB6D-79F52BC99157}"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435411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E73CFA3-B41D-074F-9559-D449AB24710C}"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FE12FD10-C7C1-5E4C-85E1-DEF107E752E4}"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87104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C1E8AEF-8169-A243-A8CA-A1F562A31D04}"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8C30D93-1D75-7441-AFE6-D5EA2946D3A6}"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572291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3D3E382-88DB-1A4A-97B6-74B187A2D258}"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D2AD13D3-4ACC-2841-BCF6-CB0CB7A75CC3}"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2332103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225E535-85CA-4B42-8CEF-67266403AF71}"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7ED10C1-7C0F-5548-AEF3-BBD1093CEA9C}"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826512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28C7951-3ED7-804F-90AA-D241C7E47EAC}"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87DBDB1E-A366-844D-B5BC-35810DC4676A}"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900307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75E84F7-6ED1-1141-9222-5F9901072799}"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5AE55CB0-DE7E-4345-BA2B-B8B9A5DE385D}"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2653347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799A003-4773-7746-BC5D-ACF8428166F6}"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7ABCE7DC-FB2B-6B4E-BA61-9B9F2F8C4CA5}"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799A003-4773-7746-BC5D-ACF8428166F6}"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7ABCE7DC-FB2B-6B4E-BA61-9B9F2F8C4CA5}"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6365497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D51F4729-B0F8-294A-8FC3-E79BB52BC081}" type="datetime1">
              <a:rPr lang="en-US"/>
              <a:pPr>
                <a:defRPr/>
              </a:pPr>
              <a:t>6/6/2017</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9" name="Rectangle 6"/>
          <p:cNvSpPr>
            <a:spLocks noGrp="1" noChangeArrowheads="1"/>
          </p:cNvSpPr>
          <p:nvPr>
            <p:ph type="sldNum" sz="quarter" idx="12"/>
          </p:nvPr>
        </p:nvSpPr>
        <p:spPr>
          <a:ln/>
        </p:spPr>
        <p:txBody>
          <a:bodyPr/>
          <a:lstStyle>
            <a:lvl1pPr>
              <a:defRPr/>
            </a:lvl1pPr>
          </a:lstStyle>
          <a:p>
            <a:pPr>
              <a:defRPr/>
            </a:pPr>
            <a:fld id="{2201DCB4-2D28-0F4D-B29A-C4B5B8BD2DE7}"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2558609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C4C3748-5DDD-0540-9433-BF20DF5E3EEC}" type="datetime1">
              <a:rPr lang="en-US"/>
              <a:pPr>
                <a:defRPr/>
              </a:pPr>
              <a:t>6/6/2017</a:t>
            </a:fld>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5" name="Rectangle 6"/>
          <p:cNvSpPr>
            <a:spLocks noGrp="1" noChangeArrowheads="1"/>
          </p:cNvSpPr>
          <p:nvPr>
            <p:ph type="sldNum" sz="quarter" idx="12"/>
          </p:nvPr>
        </p:nvSpPr>
        <p:spPr>
          <a:ln/>
        </p:spPr>
        <p:txBody>
          <a:bodyPr/>
          <a:lstStyle>
            <a:lvl1pPr>
              <a:defRPr/>
            </a:lvl1pPr>
          </a:lstStyle>
          <a:p>
            <a:pPr>
              <a:defRPr/>
            </a:pPr>
            <a:fld id="{2600D88D-69B3-EC4C-88B0-73D8FB4EFB9D}"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75436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BBDD6FD-0927-0C45-93D1-8CB9EE1AC0E5}" type="datetime1">
              <a:rPr lang="en-US"/>
              <a:pPr>
                <a:defRPr/>
              </a:pPr>
              <a:t>6/6/2017</a:t>
            </a:fld>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4" name="Rectangle 6"/>
          <p:cNvSpPr>
            <a:spLocks noGrp="1" noChangeArrowheads="1"/>
          </p:cNvSpPr>
          <p:nvPr>
            <p:ph type="sldNum" sz="quarter" idx="12"/>
          </p:nvPr>
        </p:nvSpPr>
        <p:spPr>
          <a:ln/>
        </p:spPr>
        <p:txBody>
          <a:bodyPr/>
          <a:lstStyle>
            <a:lvl1pPr>
              <a:defRPr/>
            </a:lvl1pPr>
          </a:lstStyle>
          <a:p>
            <a:pPr>
              <a:defRPr/>
            </a:pPr>
            <a:fld id="{AC40034D-403F-9149-A63B-61E50D3AE031}"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282484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A409727-9DF5-1C4A-9570-4552EAF84811}"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30AAEF2F-E487-114E-AB6D-79F52BC99157}"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987454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E73CFA3-B41D-074F-9559-D449AB24710C}"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FE12FD10-C7C1-5E4C-85E1-DEF107E752E4}"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8033896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C1E8AEF-8169-A243-A8CA-A1F562A31D04}"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8C30D93-1D75-7441-AFE6-D5EA2946D3A6}"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902286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3D3E382-88DB-1A4A-97B6-74B187A2D258}"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D2AD13D3-4ACC-2841-BCF6-CB0CB7A75CC3}"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0890599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225E535-85CA-4B42-8CEF-67266403AF71}"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7ED10C1-7C0F-5548-AEF3-BBD1093CEA9C}"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5366422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28C7951-3ED7-804F-90AA-D241C7E47EAC}"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87DBDB1E-A366-844D-B5BC-35810DC4676A}"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2808396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D51F4729-B0F8-294A-8FC3-E79BB52BC081}" type="datetime1">
              <a:rPr lang="en-US"/>
              <a:pPr>
                <a:defRPr/>
              </a:pPr>
              <a:t>6/6/2017</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9" name="Rectangle 6"/>
          <p:cNvSpPr>
            <a:spLocks noGrp="1" noChangeArrowheads="1"/>
          </p:cNvSpPr>
          <p:nvPr>
            <p:ph type="sldNum" sz="quarter" idx="12"/>
          </p:nvPr>
        </p:nvSpPr>
        <p:spPr>
          <a:ln/>
        </p:spPr>
        <p:txBody>
          <a:bodyPr/>
          <a:lstStyle>
            <a:lvl1pPr>
              <a:defRPr/>
            </a:lvl1pPr>
          </a:lstStyle>
          <a:p>
            <a:pPr>
              <a:defRPr/>
            </a:pPr>
            <a:fld id="{2201DCB4-2D28-0F4D-B29A-C4B5B8BD2DE7}"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75E84F7-6ED1-1141-9222-5F9901072799}"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5AE55CB0-DE7E-4345-BA2B-B8B9A5DE385D}"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4780489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799A003-4773-7746-BC5D-ACF8428166F6}"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7ABCE7DC-FB2B-6B4E-BA61-9B9F2F8C4CA5}"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2906360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D51F4729-B0F8-294A-8FC3-E79BB52BC081}" type="datetime1">
              <a:rPr lang="en-US"/>
              <a:pPr>
                <a:defRPr/>
              </a:pPr>
              <a:t>6/6/2017</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9" name="Rectangle 6"/>
          <p:cNvSpPr>
            <a:spLocks noGrp="1" noChangeArrowheads="1"/>
          </p:cNvSpPr>
          <p:nvPr>
            <p:ph type="sldNum" sz="quarter" idx="12"/>
          </p:nvPr>
        </p:nvSpPr>
        <p:spPr>
          <a:ln/>
        </p:spPr>
        <p:txBody>
          <a:bodyPr/>
          <a:lstStyle>
            <a:lvl1pPr>
              <a:defRPr/>
            </a:lvl1pPr>
          </a:lstStyle>
          <a:p>
            <a:pPr>
              <a:defRPr/>
            </a:pPr>
            <a:fld id="{2201DCB4-2D28-0F4D-B29A-C4B5B8BD2DE7}"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40405498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C4C3748-5DDD-0540-9433-BF20DF5E3EEC}" type="datetime1">
              <a:rPr lang="en-US"/>
              <a:pPr>
                <a:defRPr/>
              </a:pPr>
              <a:t>6/6/2017</a:t>
            </a:fld>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5" name="Rectangle 6"/>
          <p:cNvSpPr>
            <a:spLocks noGrp="1" noChangeArrowheads="1"/>
          </p:cNvSpPr>
          <p:nvPr>
            <p:ph type="sldNum" sz="quarter" idx="12"/>
          </p:nvPr>
        </p:nvSpPr>
        <p:spPr>
          <a:ln/>
        </p:spPr>
        <p:txBody>
          <a:bodyPr/>
          <a:lstStyle>
            <a:lvl1pPr>
              <a:defRPr/>
            </a:lvl1pPr>
          </a:lstStyle>
          <a:p>
            <a:pPr>
              <a:defRPr/>
            </a:pPr>
            <a:fld id="{2600D88D-69B3-EC4C-88B0-73D8FB4EFB9D}"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7989167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BBDD6FD-0927-0C45-93D1-8CB9EE1AC0E5}" type="datetime1">
              <a:rPr lang="en-US"/>
              <a:pPr>
                <a:defRPr/>
              </a:pPr>
              <a:t>6/6/2017</a:t>
            </a:fld>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4" name="Rectangle 6"/>
          <p:cNvSpPr>
            <a:spLocks noGrp="1" noChangeArrowheads="1"/>
          </p:cNvSpPr>
          <p:nvPr>
            <p:ph type="sldNum" sz="quarter" idx="12"/>
          </p:nvPr>
        </p:nvSpPr>
        <p:spPr>
          <a:ln/>
        </p:spPr>
        <p:txBody>
          <a:bodyPr/>
          <a:lstStyle>
            <a:lvl1pPr>
              <a:defRPr/>
            </a:lvl1pPr>
          </a:lstStyle>
          <a:p>
            <a:pPr>
              <a:defRPr/>
            </a:pPr>
            <a:fld id="{AC40034D-403F-9149-A63B-61E50D3AE031}"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7176905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A409727-9DF5-1C4A-9570-4552EAF84811}"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30AAEF2F-E487-114E-AB6D-79F52BC99157}"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2187155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E73CFA3-B41D-074F-9559-D449AB24710C}"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FE12FD10-C7C1-5E4C-85E1-DEF107E752E4}"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41479101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C1E8AEF-8169-A243-A8CA-A1F562A31D04}"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8C30D93-1D75-7441-AFE6-D5EA2946D3A6}"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3455997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3D3E382-88DB-1A4A-97B6-74B187A2D258}"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D2AD13D3-4ACC-2841-BCF6-CB0CB7A75CC3}"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5494102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225E535-85CA-4B42-8CEF-67266403AF71}"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7ED10C1-7C0F-5548-AEF3-BBD1093CEA9C}"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80854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C4C3748-5DDD-0540-9433-BF20DF5E3EEC}" type="datetime1">
              <a:rPr lang="en-US"/>
              <a:pPr>
                <a:defRPr/>
              </a:pPr>
              <a:t>6/6/2017</a:t>
            </a:fld>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5" name="Rectangle 6"/>
          <p:cNvSpPr>
            <a:spLocks noGrp="1" noChangeArrowheads="1"/>
          </p:cNvSpPr>
          <p:nvPr>
            <p:ph type="sldNum" sz="quarter" idx="12"/>
          </p:nvPr>
        </p:nvSpPr>
        <p:spPr>
          <a:ln/>
        </p:spPr>
        <p:txBody>
          <a:bodyPr/>
          <a:lstStyle>
            <a:lvl1pPr>
              <a:defRPr/>
            </a:lvl1pPr>
          </a:lstStyle>
          <a:p>
            <a:pPr>
              <a:defRPr/>
            </a:pPr>
            <a:fld id="{2600D88D-69B3-EC4C-88B0-73D8FB4EFB9D}"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28C7951-3ED7-804F-90AA-D241C7E47EAC}"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87DBDB1E-A366-844D-B5BC-35810DC4676A}"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3746614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75E84F7-6ED1-1141-9222-5F9901072799}"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5AE55CB0-DE7E-4345-BA2B-B8B9A5DE385D}"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5262906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799A003-4773-7746-BC5D-ACF8428166F6}"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7ABCE7DC-FB2B-6B4E-BA61-9B9F2F8C4CA5}"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1459335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D51F4729-B0F8-294A-8FC3-E79BB52BC081}" type="datetime1">
              <a:rPr lang="en-US"/>
              <a:pPr>
                <a:defRPr/>
              </a:pPr>
              <a:t>6/6/2017</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9" name="Rectangle 6"/>
          <p:cNvSpPr>
            <a:spLocks noGrp="1" noChangeArrowheads="1"/>
          </p:cNvSpPr>
          <p:nvPr>
            <p:ph type="sldNum" sz="quarter" idx="12"/>
          </p:nvPr>
        </p:nvSpPr>
        <p:spPr>
          <a:ln/>
        </p:spPr>
        <p:txBody>
          <a:bodyPr/>
          <a:lstStyle>
            <a:lvl1pPr>
              <a:defRPr/>
            </a:lvl1pPr>
          </a:lstStyle>
          <a:p>
            <a:pPr>
              <a:defRPr/>
            </a:pPr>
            <a:fld id="{2201DCB4-2D28-0F4D-B29A-C4B5B8BD2DE7}"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7113793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C4C3748-5DDD-0540-9433-BF20DF5E3EEC}" type="datetime1">
              <a:rPr lang="en-US"/>
              <a:pPr>
                <a:defRPr/>
              </a:pPr>
              <a:t>6/6/2017</a:t>
            </a:fld>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5" name="Rectangle 6"/>
          <p:cNvSpPr>
            <a:spLocks noGrp="1" noChangeArrowheads="1"/>
          </p:cNvSpPr>
          <p:nvPr>
            <p:ph type="sldNum" sz="quarter" idx="12"/>
          </p:nvPr>
        </p:nvSpPr>
        <p:spPr>
          <a:ln/>
        </p:spPr>
        <p:txBody>
          <a:bodyPr/>
          <a:lstStyle>
            <a:lvl1pPr>
              <a:defRPr/>
            </a:lvl1pPr>
          </a:lstStyle>
          <a:p>
            <a:pPr>
              <a:defRPr/>
            </a:pPr>
            <a:fld id="{2600D88D-69B3-EC4C-88B0-73D8FB4EFB9D}"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25859458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BBDD6FD-0927-0C45-93D1-8CB9EE1AC0E5}" type="datetime1">
              <a:rPr lang="en-US"/>
              <a:pPr>
                <a:defRPr/>
              </a:pPr>
              <a:t>6/6/2017</a:t>
            </a:fld>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4" name="Rectangle 6"/>
          <p:cNvSpPr>
            <a:spLocks noGrp="1" noChangeArrowheads="1"/>
          </p:cNvSpPr>
          <p:nvPr>
            <p:ph type="sldNum" sz="quarter" idx="12"/>
          </p:nvPr>
        </p:nvSpPr>
        <p:spPr>
          <a:ln/>
        </p:spPr>
        <p:txBody>
          <a:bodyPr/>
          <a:lstStyle>
            <a:lvl1pPr>
              <a:defRPr/>
            </a:lvl1pPr>
          </a:lstStyle>
          <a:p>
            <a:pPr>
              <a:defRPr/>
            </a:pPr>
            <a:fld id="{AC40034D-403F-9149-A63B-61E50D3AE031}"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0278855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A409727-9DF5-1C4A-9570-4552EAF84811}"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30AAEF2F-E487-114E-AB6D-79F52BC99157}"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5402276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E73CFA3-B41D-074F-9559-D449AB24710C}"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FE12FD10-C7C1-5E4C-85E1-DEF107E752E4}"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22248779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C1E8AEF-8169-A243-A8CA-A1F562A31D04}"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08C30D93-1D75-7441-AFE6-D5EA2946D3A6}"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9811692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3D3E382-88DB-1A4A-97B6-74B187A2D258}" type="datetime1">
              <a:rPr lang="en-US"/>
              <a:pPr>
                <a:defRPr/>
              </a:pPr>
              <a:t>6/6/2017</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6" name="Rectangle 6"/>
          <p:cNvSpPr>
            <a:spLocks noGrp="1" noChangeArrowheads="1"/>
          </p:cNvSpPr>
          <p:nvPr>
            <p:ph type="sldNum" sz="quarter" idx="12"/>
          </p:nvPr>
        </p:nvSpPr>
        <p:spPr>
          <a:ln/>
        </p:spPr>
        <p:txBody>
          <a:bodyPr/>
          <a:lstStyle>
            <a:lvl1pPr>
              <a:defRPr/>
            </a:lvl1pPr>
          </a:lstStyle>
          <a:p>
            <a:pPr>
              <a:defRPr/>
            </a:pPr>
            <a:fld id="{D2AD13D3-4ACC-2841-BCF6-CB0CB7A75CC3}"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92448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BBDD6FD-0927-0C45-93D1-8CB9EE1AC0E5}" type="datetime1">
              <a:rPr lang="en-US"/>
              <a:pPr>
                <a:defRPr/>
              </a:pPr>
              <a:t>6/6/2017</a:t>
            </a:fld>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4" name="Rectangle 6"/>
          <p:cNvSpPr>
            <a:spLocks noGrp="1" noChangeArrowheads="1"/>
          </p:cNvSpPr>
          <p:nvPr>
            <p:ph type="sldNum" sz="quarter" idx="12"/>
          </p:nvPr>
        </p:nvSpPr>
        <p:spPr>
          <a:ln/>
        </p:spPr>
        <p:txBody>
          <a:bodyPr/>
          <a:lstStyle>
            <a:lvl1pPr>
              <a:defRPr/>
            </a:lvl1pPr>
          </a:lstStyle>
          <a:p>
            <a:pPr>
              <a:defRPr/>
            </a:pPr>
            <a:fld id="{AC40034D-403F-9149-A63B-61E50D3AE031}"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A409727-9DF5-1C4A-9570-4552EAF84811}"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30AAEF2F-E487-114E-AB6D-79F52BC99157}"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E73CFA3-B41D-074F-9559-D449AB24710C}" type="datetime1">
              <a:rPr lang="en-US"/>
              <a:pPr>
                <a:defRPr/>
              </a:pPr>
              <a:t>6/6/2017</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t>Talley SIO 210 (2016)</a:t>
            </a:r>
          </a:p>
        </p:txBody>
      </p:sp>
      <p:sp>
        <p:nvSpPr>
          <p:cNvPr id="7" name="Rectangle 6"/>
          <p:cNvSpPr>
            <a:spLocks noGrp="1" noChangeArrowheads="1"/>
          </p:cNvSpPr>
          <p:nvPr>
            <p:ph type="sldNum" sz="quarter" idx="12"/>
          </p:nvPr>
        </p:nvSpPr>
        <p:spPr>
          <a:ln/>
        </p:spPr>
        <p:txBody>
          <a:bodyPr/>
          <a:lstStyle>
            <a:lvl1pPr>
              <a:defRPr/>
            </a:lvl1pPr>
          </a:lstStyle>
          <a:p>
            <a:pPr>
              <a:defRPr/>
            </a:pPr>
            <a:fld id="{FE12FD10-C7C1-5E4C-85E1-DEF107E752E4}"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0" y="8382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161616"/>
                </a:solidFill>
                <a:latin typeface="Times" charset="0"/>
              </a:defRPr>
            </a:lvl1pPr>
          </a:lstStyle>
          <a:p>
            <a:pPr>
              <a:defRPr/>
            </a:pPr>
            <a:fld id="{07583983-B7F8-C745-87CE-29A738D6C3D0}" type="datetime1">
              <a:rPr lang="en-US"/>
              <a:pPr>
                <a:defRPr/>
              </a:pPr>
              <a:t>6/6/2017</a:t>
            </a:fld>
            <a:endParaRPr lang="en-US" dirty="0"/>
          </a:p>
        </p:txBody>
      </p:sp>
      <p:sp>
        <p:nvSpPr>
          <p:cNvPr id="1029" name="Rectangle 5"/>
          <p:cNvSpPr>
            <a:spLocks noGrp="1" noChangeArrowheads="1"/>
          </p:cNvSpPr>
          <p:nvPr>
            <p:ph type="ftr" sz="quarter" idx="3"/>
          </p:nvPr>
        </p:nvSpPr>
        <p:spPr bwMode="auto">
          <a:xfrm>
            <a:off x="-533400" y="6629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161616"/>
                </a:solidFill>
                <a:latin typeface="Times" charset="0"/>
              </a:defRPr>
            </a:lvl1pPr>
          </a:lstStyle>
          <a:p>
            <a:pPr>
              <a:defRPr/>
            </a:pPr>
            <a:r>
              <a:rPr lang="en-US"/>
              <a:t>Talley SIO 210 (2016)</a:t>
            </a:r>
          </a:p>
        </p:txBody>
      </p:sp>
      <p:sp>
        <p:nvSpPr>
          <p:cNvPr id="1030" name="Rectangle 6"/>
          <p:cNvSpPr>
            <a:spLocks noGrp="1" noChangeArrowheads="1"/>
          </p:cNvSpPr>
          <p:nvPr>
            <p:ph type="sldNum" sz="quarter" idx="4"/>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accent4">
                    <a:lumMod val="10000"/>
                  </a:schemeClr>
                </a:solidFill>
                <a:latin typeface="Times" charset="0"/>
              </a:defRPr>
            </a:lvl1pPr>
          </a:lstStyle>
          <a:p>
            <a:pPr>
              <a:defRPr/>
            </a:pPr>
            <a:fld id="{6087275F-60B9-1F42-973A-3C8DD667A0D9}" type="slidenum">
              <a:rPr lang="en-US"/>
              <a:pPr>
                <a:defRPr/>
              </a:pPr>
              <a:t>‹#›</a:t>
            </a:fld>
            <a:endParaRPr lang="en-US"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2800">
          <a:solidFill>
            <a:srgbClr val="0000FF"/>
          </a:solidFill>
          <a:latin typeface="+mj-lt"/>
          <a:ea typeface="ＭＳ Ｐゴシック" charset="-128"/>
          <a:cs typeface="ＭＳ Ｐゴシック" charset="-128"/>
        </a:defRPr>
      </a:lvl1pPr>
      <a:lvl2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2pPr>
      <a:lvl3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3pPr>
      <a:lvl4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4pPr>
      <a:lvl5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5pPr>
      <a:lvl6pPr marL="457200" algn="ctr" rtl="0" fontAlgn="base">
        <a:spcBef>
          <a:spcPct val="0"/>
        </a:spcBef>
        <a:spcAft>
          <a:spcPct val="0"/>
        </a:spcAft>
        <a:defRPr sz="2800">
          <a:solidFill>
            <a:schemeClr val="folHlink"/>
          </a:solidFill>
          <a:latin typeface="Verdana" charset="0"/>
        </a:defRPr>
      </a:lvl6pPr>
      <a:lvl7pPr marL="914400" algn="ctr" rtl="0" fontAlgn="base">
        <a:spcBef>
          <a:spcPct val="0"/>
        </a:spcBef>
        <a:spcAft>
          <a:spcPct val="0"/>
        </a:spcAft>
        <a:defRPr sz="2800">
          <a:solidFill>
            <a:schemeClr val="folHlink"/>
          </a:solidFill>
          <a:latin typeface="Verdana" charset="0"/>
        </a:defRPr>
      </a:lvl7pPr>
      <a:lvl8pPr marL="1371600" algn="ctr" rtl="0" fontAlgn="base">
        <a:spcBef>
          <a:spcPct val="0"/>
        </a:spcBef>
        <a:spcAft>
          <a:spcPct val="0"/>
        </a:spcAft>
        <a:defRPr sz="2800">
          <a:solidFill>
            <a:schemeClr val="folHlink"/>
          </a:solidFill>
          <a:latin typeface="Verdana" charset="0"/>
        </a:defRPr>
      </a:lvl8pPr>
      <a:lvl9pPr marL="1828800" algn="ctr" rtl="0" fontAlgn="base">
        <a:spcBef>
          <a:spcPct val="0"/>
        </a:spcBef>
        <a:spcAft>
          <a:spcPct val="0"/>
        </a:spcAft>
        <a:defRPr sz="2800">
          <a:solidFill>
            <a:schemeClr val="folHlink"/>
          </a:solidFill>
          <a:latin typeface="Verdana" charset="0"/>
        </a:defRPr>
      </a:lvl9pPr>
    </p:titleStyle>
    <p:bodyStyle>
      <a:lvl1pPr marL="342900" indent="-342900" algn="l" rtl="0" eaLnBrk="0" fontAlgn="base" hangingPunct="0">
        <a:spcBef>
          <a:spcPct val="20000"/>
        </a:spcBef>
        <a:spcAft>
          <a:spcPct val="0"/>
        </a:spcAft>
        <a:buChar char="•"/>
        <a:defRPr sz="2400">
          <a:solidFill>
            <a:srgbClr val="161616"/>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rgbClr val="161616"/>
          </a:solidFill>
          <a:latin typeface="+mn-lt"/>
          <a:ea typeface="ＭＳ Ｐゴシック" charset="-128"/>
        </a:defRPr>
      </a:lvl2pPr>
      <a:lvl3pPr marL="1143000" indent="-228600" algn="l" rtl="0" eaLnBrk="0" fontAlgn="base" hangingPunct="0">
        <a:spcBef>
          <a:spcPct val="20000"/>
        </a:spcBef>
        <a:spcAft>
          <a:spcPct val="0"/>
        </a:spcAft>
        <a:buChar char="•"/>
        <a:defRPr sz="2000">
          <a:solidFill>
            <a:srgbClr val="161616"/>
          </a:solidFill>
          <a:latin typeface="+mn-lt"/>
          <a:ea typeface="ＭＳ Ｐゴシック" charset="-128"/>
        </a:defRPr>
      </a:lvl3pPr>
      <a:lvl4pPr marL="1600200" indent="-228600" algn="l" rtl="0" eaLnBrk="0" fontAlgn="base" hangingPunct="0">
        <a:spcBef>
          <a:spcPct val="20000"/>
        </a:spcBef>
        <a:spcAft>
          <a:spcPct val="0"/>
        </a:spcAft>
        <a:buChar char="–"/>
        <a:defRPr sz="2000">
          <a:solidFill>
            <a:srgbClr val="161616"/>
          </a:solidFill>
          <a:latin typeface="+mn-lt"/>
          <a:ea typeface="ＭＳ Ｐゴシック" charset="-128"/>
        </a:defRPr>
      </a:lvl4pPr>
      <a:lvl5pPr marL="2057400" indent="-228600" algn="l" rtl="0" eaLnBrk="0" fontAlgn="base" hangingPunct="0">
        <a:spcBef>
          <a:spcPct val="20000"/>
        </a:spcBef>
        <a:spcAft>
          <a:spcPct val="0"/>
        </a:spcAft>
        <a:buChar char="»"/>
        <a:defRPr sz="2000">
          <a:solidFill>
            <a:srgbClr val="161616"/>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286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lvl1pPr>
          </a:lstStyle>
          <a:p>
            <a:pPr>
              <a:defRPr/>
            </a:pPr>
            <a:endParaRPr lang="en-US" altLang="en-US">
              <a:solidFill>
                <a:srgbClr val="CCECFF"/>
              </a:solidFill>
              <a:latin typeface="Times New Roman" pitchFamily="18" charset="0"/>
            </a:endParaRPr>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lvl1pPr>
          </a:lstStyle>
          <a:p>
            <a:pPr>
              <a:defRPr/>
            </a:pPr>
            <a:endParaRPr lang="en-US" altLang="en-US">
              <a:solidFill>
                <a:srgbClr val="CCECFF"/>
              </a:solidFill>
              <a:latin typeface="Times New Roman" pitchFamily="18" charset="0"/>
            </a:endParaRPr>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lvl1pPr>
          </a:lstStyle>
          <a:p>
            <a:pPr>
              <a:defRPr/>
            </a:pPr>
            <a:fld id="{51D95D62-99DE-479F-9ECA-0D94E2CDB860}" type="slidenum">
              <a:rPr lang="en-US" altLang="en-US">
                <a:solidFill>
                  <a:srgbClr val="CCECFF"/>
                </a:solidFill>
                <a:latin typeface="Times New Roman" pitchFamily="18" charset="0"/>
              </a:rPr>
              <a:pPr>
                <a:defRPr/>
              </a:pPr>
              <a:t>‹#›</a:t>
            </a:fld>
            <a:endParaRPr lang="en-US" altLang="en-US">
              <a:solidFill>
                <a:srgbClr val="CCECFF"/>
              </a:solidFill>
              <a:latin typeface="Times New Roman" pitchFamily="18" charset="0"/>
            </a:endParaRPr>
          </a:p>
        </p:txBody>
      </p:sp>
      <p:sp>
        <p:nvSpPr>
          <p:cNvPr id="2055" name="Rectangle 7"/>
          <p:cNvSpPr>
            <a:spLocks noChangeArrowheads="1"/>
          </p:cNvSpPr>
          <p:nvPr/>
        </p:nvSpPr>
        <p:spPr bwMode="gray">
          <a:xfrm>
            <a:off x="0" y="1638300"/>
            <a:ext cx="3343275" cy="122238"/>
          </a:xfrm>
          <a:prstGeom prst="rect">
            <a:avLst/>
          </a:prstGeom>
          <a:solidFill>
            <a:schemeClr val="bg2">
              <a:alpha val="50000"/>
            </a:schemeClr>
          </a:solidFill>
          <a:ln w="9525">
            <a:noFill/>
            <a:miter lim="800000"/>
            <a:headEnd/>
            <a:tailEnd/>
          </a:ln>
        </p:spPr>
        <p:txBody>
          <a:bodyPr wrap="none" anchor="ctr"/>
          <a:lstStyle/>
          <a:p>
            <a:pPr>
              <a:defRPr/>
            </a:pPr>
            <a:endParaRPr lang="en-US">
              <a:solidFill>
                <a:srgbClr val="CCECFF"/>
              </a:solidFill>
              <a:latin typeface="Times New Roman" pitchFamily="18" charset="0"/>
            </a:endParaRPr>
          </a:p>
        </p:txBody>
      </p:sp>
    </p:spTree>
    <p:extLst>
      <p:ext uri="{BB962C8B-B14F-4D97-AF65-F5344CB8AC3E}">
        <p14:creationId xmlns:p14="http://schemas.microsoft.com/office/powerpoint/2010/main" val="2199905896"/>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1"/>
                                  </p:stCondLst>
                                  <p:childTnLst>
                                    <p:set>
                                      <p:cBhvr>
                                        <p:cTn id="6" dur="1" fill="hold">
                                          <p:stCondLst>
                                            <p:cond delay="0"/>
                                          </p:stCondLst>
                                        </p:cTn>
                                        <p:tgtEl>
                                          <p:spTgt spid="2055"/>
                                        </p:tgtEl>
                                        <p:attrNameLst>
                                          <p:attrName>style.visibility</p:attrName>
                                        </p:attrNameLst>
                                      </p:cBhvr>
                                      <p:to>
                                        <p:strVal val="visible"/>
                                      </p:to>
                                    </p:set>
                                    <p:animEffect transition="in" filter="wipe(right)">
                                      <p:cBhvr>
                                        <p:cTn id="7"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animBg="1"/>
    </p:bldLst>
  </p:timing>
  <p:txStyles>
    <p:titleStyle>
      <a:lvl1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Unicode MS" pitchFamily="34" charset="-128"/>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Unicode MS" pitchFamily="34" charset="-128"/>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Unicode MS" pitchFamily="34" charset="-128"/>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Unicode MS" pitchFamily="34" charset="-128"/>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Unicode MS" pitchFamily="34" charset="-128"/>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Unicode MS" pitchFamily="34" charset="-128"/>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Unicode MS" pitchFamily="34" charset="-128"/>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Unicode MS" pitchFamily="34" charset="-128"/>
        </a:defRPr>
      </a:lvl9pPr>
    </p:titleStyle>
    <p:bodyStyle>
      <a:lvl1pPr marL="342900" indent="-342900" algn="l" rtl="0" eaLnBrk="0" fontAlgn="base" hangingPunct="0">
        <a:spcBef>
          <a:spcPct val="20000"/>
        </a:spcBef>
        <a:spcAft>
          <a:spcPct val="0"/>
        </a:spcAft>
        <a:buClr>
          <a:schemeClr val="folHlink"/>
        </a:buClr>
        <a:buSzPct val="75000"/>
        <a:buFont typeface="Monotype Sorts"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Monotype Sorts" charset="2"/>
        <a:buChar char="n"/>
        <a:defRPr kumimoji="1"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lr>
          <a:schemeClr val="folHlink"/>
        </a:buClr>
        <a:buSzPct val="50000"/>
        <a:buFont typeface="Monotype Sorts" charset="2"/>
        <a:buChar char="n"/>
        <a:defRPr kumimoji="1"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0" y="8382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161616"/>
                </a:solidFill>
                <a:latin typeface="Times" charset="0"/>
              </a:defRPr>
            </a:lvl1pPr>
          </a:lstStyle>
          <a:p>
            <a:pPr>
              <a:defRPr/>
            </a:pPr>
            <a:fld id="{07583983-B7F8-C745-87CE-29A738D6C3D0}" type="datetime1">
              <a:rPr lang="en-US"/>
              <a:pPr>
                <a:defRPr/>
              </a:pPr>
              <a:t>6/6/2017</a:t>
            </a:fld>
            <a:endParaRPr lang="en-US" dirty="0"/>
          </a:p>
        </p:txBody>
      </p:sp>
      <p:sp>
        <p:nvSpPr>
          <p:cNvPr id="1029" name="Rectangle 5"/>
          <p:cNvSpPr>
            <a:spLocks noGrp="1" noChangeArrowheads="1"/>
          </p:cNvSpPr>
          <p:nvPr>
            <p:ph type="ftr" sz="quarter" idx="3"/>
          </p:nvPr>
        </p:nvSpPr>
        <p:spPr bwMode="auto">
          <a:xfrm>
            <a:off x="-533400" y="6629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161616"/>
                </a:solidFill>
                <a:latin typeface="Times" charset="0"/>
              </a:defRPr>
            </a:lvl1pPr>
          </a:lstStyle>
          <a:p>
            <a:pPr>
              <a:defRPr/>
            </a:pPr>
            <a:r>
              <a:rPr lang="en-US"/>
              <a:t>Talley SIO 210 (2016)</a:t>
            </a:r>
          </a:p>
        </p:txBody>
      </p:sp>
      <p:sp>
        <p:nvSpPr>
          <p:cNvPr id="1030" name="Rectangle 6"/>
          <p:cNvSpPr>
            <a:spLocks noGrp="1" noChangeArrowheads="1"/>
          </p:cNvSpPr>
          <p:nvPr>
            <p:ph type="sldNum" sz="quarter" idx="4"/>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accent4">
                    <a:lumMod val="10000"/>
                  </a:schemeClr>
                </a:solidFill>
                <a:latin typeface="Times" charset="0"/>
              </a:defRPr>
            </a:lvl1pPr>
          </a:lstStyle>
          <a:p>
            <a:pPr>
              <a:defRPr/>
            </a:pPr>
            <a:fld id="{6087275F-60B9-1F42-973A-3C8DD667A0D9}"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1492126713"/>
      </p:ext>
    </p:extLst>
  </p:cSld>
  <p:clrMap bg1="dk2" tx1="lt1" bg2="dk1"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p:txStyles>
    <p:titleStyle>
      <a:lvl1pPr algn="ctr" rtl="0" eaLnBrk="0" fontAlgn="base" hangingPunct="0">
        <a:spcBef>
          <a:spcPct val="0"/>
        </a:spcBef>
        <a:spcAft>
          <a:spcPct val="0"/>
        </a:spcAft>
        <a:defRPr sz="2800">
          <a:solidFill>
            <a:srgbClr val="0000FF"/>
          </a:solidFill>
          <a:latin typeface="+mj-lt"/>
          <a:ea typeface="ＭＳ Ｐゴシック" charset="-128"/>
          <a:cs typeface="ＭＳ Ｐゴシック" charset="-128"/>
        </a:defRPr>
      </a:lvl1pPr>
      <a:lvl2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2pPr>
      <a:lvl3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3pPr>
      <a:lvl4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4pPr>
      <a:lvl5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5pPr>
      <a:lvl6pPr marL="457200" algn="ctr" rtl="0" fontAlgn="base">
        <a:spcBef>
          <a:spcPct val="0"/>
        </a:spcBef>
        <a:spcAft>
          <a:spcPct val="0"/>
        </a:spcAft>
        <a:defRPr sz="2800">
          <a:solidFill>
            <a:schemeClr val="folHlink"/>
          </a:solidFill>
          <a:latin typeface="Verdana" charset="0"/>
        </a:defRPr>
      </a:lvl6pPr>
      <a:lvl7pPr marL="914400" algn="ctr" rtl="0" fontAlgn="base">
        <a:spcBef>
          <a:spcPct val="0"/>
        </a:spcBef>
        <a:spcAft>
          <a:spcPct val="0"/>
        </a:spcAft>
        <a:defRPr sz="2800">
          <a:solidFill>
            <a:schemeClr val="folHlink"/>
          </a:solidFill>
          <a:latin typeface="Verdana" charset="0"/>
        </a:defRPr>
      </a:lvl7pPr>
      <a:lvl8pPr marL="1371600" algn="ctr" rtl="0" fontAlgn="base">
        <a:spcBef>
          <a:spcPct val="0"/>
        </a:spcBef>
        <a:spcAft>
          <a:spcPct val="0"/>
        </a:spcAft>
        <a:defRPr sz="2800">
          <a:solidFill>
            <a:schemeClr val="folHlink"/>
          </a:solidFill>
          <a:latin typeface="Verdana" charset="0"/>
        </a:defRPr>
      </a:lvl8pPr>
      <a:lvl9pPr marL="1828800" algn="ctr" rtl="0" fontAlgn="base">
        <a:spcBef>
          <a:spcPct val="0"/>
        </a:spcBef>
        <a:spcAft>
          <a:spcPct val="0"/>
        </a:spcAft>
        <a:defRPr sz="2800">
          <a:solidFill>
            <a:schemeClr val="folHlink"/>
          </a:solidFill>
          <a:latin typeface="Verdana" charset="0"/>
        </a:defRPr>
      </a:lvl9pPr>
    </p:titleStyle>
    <p:bodyStyle>
      <a:lvl1pPr marL="342900" indent="-342900" algn="l" rtl="0" eaLnBrk="0" fontAlgn="base" hangingPunct="0">
        <a:spcBef>
          <a:spcPct val="20000"/>
        </a:spcBef>
        <a:spcAft>
          <a:spcPct val="0"/>
        </a:spcAft>
        <a:buChar char="•"/>
        <a:defRPr sz="2400">
          <a:solidFill>
            <a:srgbClr val="161616"/>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rgbClr val="161616"/>
          </a:solidFill>
          <a:latin typeface="+mn-lt"/>
          <a:ea typeface="ＭＳ Ｐゴシック" charset="-128"/>
        </a:defRPr>
      </a:lvl2pPr>
      <a:lvl3pPr marL="1143000" indent="-228600" algn="l" rtl="0" eaLnBrk="0" fontAlgn="base" hangingPunct="0">
        <a:spcBef>
          <a:spcPct val="20000"/>
        </a:spcBef>
        <a:spcAft>
          <a:spcPct val="0"/>
        </a:spcAft>
        <a:buChar char="•"/>
        <a:defRPr sz="2000">
          <a:solidFill>
            <a:srgbClr val="161616"/>
          </a:solidFill>
          <a:latin typeface="+mn-lt"/>
          <a:ea typeface="ＭＳ Ｐゴシック" charset="-128"/>
        </a:defRPr>
      </a:lvl3pPr>
      <a:lvl4pPr marL="1600200" indent="-228600" algn="l" rtl="0" eaLnBrk="0" fontAlgn="base" hangingPunct="0">
        <a:spcBef>
          <a:spcPct val="20000"/>
        </a:spcBef>
        <a:spcAft>
          <a:spcPct val="0"/>
        </a:spcAft>
        <a:buChar char="–"/>
        <a:defRPr sz="2000">
          <a:solidFill>
            <a:srgbClr val="161616"/>
          </a:solidFill>
          <a:latin typeface="+mn-lt"/>
          <a:ea typeface="ＭＳ Ｐゴシック" charset="-128"/>
        </a:defRPr>
      </a:lvl4pPr>
      <a:lvl5pPr marL="2057400" indent="-228600" algn="l" rtl="0" eaLnBrk="0" fontAlgn="base" hangingPunct="0">
        <a:spcBef>
          <a:spcPct val="20000"/>
        </a:spcBef>
        <a:spcAft>
          <a:spcPct val="0"/>
        </a:spcAft>
        <a:buChar char="»"/>
        <a:defRPr sz="2000">
          <a:solidFill>
            <a:srgbClr val="161616"/>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0" y="8382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161616"/>
                </a:solidFill>
                <a:latin typeface="Times" charset="0"/>
              </a:defRPr>
            </a:lvl1pPr>
          </a:lstStyle>
          <a:p>
            <a:pPr>
              <a:defRPr/>
            </a:pPr>
            <a:fld id="{07583983-B7F8-C745-87CE-29A738D6C3D0}" type="datetime1">
              <a:rPr lang="en-US"/>
              <a:pPr>
                <a:defRPr/>
              </a:pPr>
              <a:t>6/6/2017</a:t>
            </a:fld>
            <a:endParaRPr lang="en-US" dirty="0"/>
          </a:p>
        </p:txBody>
      </p:sp>
      <p:sp>
        <p:nvSpPr>
          <p:cNvPr id="1029" name="Rectangle 5"/>
          <p:cNvSpPr>
            <a:spLocks noGrp="1" noChangeArrowheads="1"/>
          </p:cNvSpPr>
          <p:nvPr>
            <p:ph type="ftr" sz="quarter" idx="3"/>
          </p:nvPr>
        </p:nvSpPr>
        <p:spPr bwMode="auto">
          <a:xfrm>
            <a:off x="-533400" y="6629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161616"/>
                </a:solidFill>
                <a:latin typeface="Times" charset="0"/>
              </a:defRPr>
            </a:lvl1pPr>
          </a:lstStyle>
          <a:p>
            <a:pPr>
              <a:defRPr/>
            </a:pPr>
            <a:r>
              <a:rPr lang="en-US"/>
              <a:t>Talley SIO 210 (2016)</a:t>
            </a:r>
          </a:p>
        </p:txBody>
      </p:sp>
      <p:sp>
        <p:nvSpPr>
          <p:cNvPr id="1030" name="Rectangle 6"/>
          <p:cNvSpPr>
            <a:spLocks noGrp="1" noChangeArrowheads="1"/>
          </p:cNvSpPr>
          <p:nvPr>
            <p:ph type="sldNum" sz="quarter" idx="4"/>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accent4">
                    <a:lumMod val="10000"/>
                  </a:schemeClr>
                </a:solidFill>
                <a:latin typeface="Times" charset="0"/>
              </a:defRPr>
            </a:lvl1pPr>
          </a:lstStyle>
          <a:p>
            <a:pPr>
              <a:defRPr/>
            </a:pPr>
            <a:fld id="{6087275F-60B9-1F42-973A-3C8DD667A0D9}"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2159570563"/>
      </p:ext>
    </p:extLst>
  </p:cSld>
  <p:clrMap bg1="dk2" tx1="lt1" bg2="dk1"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p:txStyles>
    <p:titleStyle>
      <a:lvl1pPr algn="ctr" rtl="0" eaLnBrk="0" fontAlgn="base" hangingPunct="0">
        <a:spcBef>
          <a:spcPct val="0"/>
        </a:spcBef>
        <a:spcAft>
          <a:spcPct val="0"/>
        </a:spcAft>
        <a:defRPr sz="2800">
          <a:solidFill>
            <a:srgbClr val="0000FF"/>
          </a:solidFill>
          <a:latin typeface="+mj-lt"/>
          <a:ea typeface="ＭＳ Ｐゴシック" charset="-128"/>
          <a:cs typeface="ＭＳ Ｐゴシック" charset="-128"/>
        </a:defRPr>
      </a:lvl1pPr>
      <a:lvl2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2pPr>
      <a:lvl3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3pPr>
      <a:lvl4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4pPr>
      <a:lvl5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5pPr>
      <a:lvl6pPr marL="457200" algn="ctr" rtl="0" fontAlgn="base">
        <a:spcBef>
          <a:spcPct val="0"/>
        </a:spcBef>
        <a:spcAft>
          <a:spcPct val="0"/>
        </a:spcAft>
        <a:defRPr sz="2800">
          <a:solidFill>
            <a:schemeClr val="folHlink"/>
          </a:solidFill>
          <a:latin typeface="Verdana" charset="0"/>
        </a:defRPr>
      </a:lvl6pPr>
      <a:lvl7pPr marL="914400" algn="ctr" rtl="0" fontAlgn="base">
        <a:spcBef>
          <a:spcPct val="0"/>
        </a:spcBef>
        <a:spcAft>
          <a:spcPct val="0"/>
        </a:spcAft>
        <a:defRPr sz="2800">
          <a:solidFill>
            <a:schemeClr val="folHlink"/>
          </a:solidFill>
          <a:latin typeface="Verdana" charset="0"/>
        </a:defRPr>
      </a:lvl7pPr>
      <a:lvl8pPr marL="1371600" algn="ctr" rtl="0" fontAlgn="base">
        <a:spcBef>
          <a:spcPct val="0"/>
        </a:spcBef>
        <a:spcAft>
          <a:spcPct val="0"/>
        </a:spcAft>
        <a:defRPr sz="2800">
          <a:solidFill>
            <a:schemeClr val="folHlink"/>
          </a:solidFill>
          <a:latin typeface="Verdana" charset="0"/>
        </a:defRPr>
      </a:lvl8pPr>
      <a:lvl9pPr marL="1828800" algn="ctr" rtl="0" fontAlgn="base">
        <a:spcBef>
          <a:spcPct val="0"/>
        </a:spcBef>
        <a:spcAft>
          <a:spcPct val="0"/>
        </a:spcAft>
        <a:defRPr sz="2800">
          <a:solidFill>
            <a:schemeClr val="folHlink"/>
          </a:solidFill>
          <a:latin typeface="Verdana" charset="0"/>
        </a:defRPr>
      </a:lvl9pPr>
    </p:titleStyle>
    <p:bodyStyle>
      <a:lvl1pPr marL="342900" indent="-342900" algn="l" rtl="0" eaLnBrk="0" fontAlgn="base" hangingPunct="0">
        <a:spcBef>
          <a:spcPct val="20000"/>
        </a:spcBef>
        <a:spcAft>
          <a:spcPct val="0"/>
        </a:spcAft>
        <a:buChar char="•"/>
        <a:defRPr sz="2400">
          <a:solidFill>
            <a:srgbClr val="161616"/>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rgbClr val="161616"/>
          </a:solidFill>
          <a:latin typeface="+mn-lt"/>
          <a:ea typeface="ＭＳ Ｐゴシック" charset="-128"/>
        </a:defRPr>
      </a:lvl2pPr>
      <a:lvl3pPr marL="1143000" indent="-228600" algn="l" rtl="0" eaLnBrk="0" fontAlgn="base" hangingPunct="0">
        <a:spcBef>
          <a:spcPct val="20000"/>
        </a:spcBef>
        <a:spcAft>
          <a:spcPct val="0"/>
        </a:spcAft>
        <a:buChar char="•"/>
        <a:defRPr sz="2000">
          <a:solidFill>
            <a:srgbClr val="161616"/>
          </a:solidFill>
          <a:latin typeface="+mn-lt"/>
          <a:ea typeface="ＭＳ Ｐゴシック" charset="-128"/>
        </a:defRPr>
      </a:lvl3pPr>
      <a:lvl4pPr marL="1600200" indent="-228600" algn="l" rtl="0" eaLnBrk="0" fontAlgn="base" hangingPunct="0">
        <a:spcBef>
          <a:spcPct val="20000"/>
        </a:spcBef>
        <a:spcAft>
          <a:spcPct val="0"/>
        </a:spcAft>
        <a:buChar char="–"/>
        <a:defRPr sz="2000">
          <a:solidFill>
            <a:srgbClr val="161616"/>
          </a:solidFill>
          <a:latin typeface="+mn-lt"/>
          <a:ea typeface="ＭＳ Ｐゴシック" charset="-128"/>
        </a:defRPr>
      </a:lvl4pPr>
      <a:lvl5pPr marL="2057400" indent="-228600" algn="l" rtl="0" eaLnBrk="0" fontAlgn="base" hangingPunct="0">
        <a:spcBef>
          <a:spcPct val="20000"/>
        </a:spcBef>
        <a:spcAft>
          <a:spcPct val="0"/>
        </a:spcAft>
        <a:buChar char="»"/>
        <a:defRPr sz="2000">
          <a:solidFill>
            <a:srgbClr val="161616"/>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0" y="8382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161616"/>
                </a:solidFill>
                <a:latin typeface="Times" charset="0"/>
              </a:defRPr>
            </a:lvl1pPr>
          </a:lstStyle>
          <a:p>
            <a:pPr>
              <a:defRPr/>
            </a:pPr>
            <a:fld id="{07583983-B7F8-C745-87CE-29A738D6C3D0}" type="datetime1">
              <a:rPr lang="en-US"/>
              <a:pPr>
                <a:defRPr/>
              </a:pPr>
              <a:t>6/6/2017</a:t>
            </a:fld>
            <a:endParaRPr lang="en-US" dirty="0"/>
          </a:p>
        </p:txBody>
      </p:sp>
      <p:sp>
        <p:nvSpPr>
          <p:cNvPr id="1029" name="Rectangle 5"/>
          <p:cNvSpPr>
            <a:spLocks noGrp="1" noChangeArrowheads="1"/>
          </p:cNvSpPr>
          <p:nvPr>
            <p:ph type="ftr" sz="quarter" idx="3"/>
          </p:nvPr>
        </p:nvSpPr>
        <p:spPr bwMode="auto">
          <a:xfrm>
            <a:off x="-533400" y="6629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161616"/>
                </a:solidFill>
                <a:latin typeface="Times" charset="0"/>
              </a:defRPr>
            </a:lvl1pPr>
          </a:lstStyle>
          <a:p>
            <a:pPr>
              <a:defRPr/>
            </a:pPr>
            <a:r>
              <a:rPr lang="en-US"/>
              <a:t>Talley SIO 210 (2016)</a:t>
            </a:r>
          </a:p>
        </p:txBody>
      </p:sp>
      <p:sp>
        <p:nvSpPr>
          <p:cNvPr id="1030" name="Rectangle 6"/>
          <p:cNvSpPr>
            <a:spLocks noGrp="1" noChangeArrowheads="1"/>
          </p:cNvSpPr>
          <p:nvPr>
            <p:ph type="sldNum" sz="quarter" idx="4"/>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accent4">
                    <a:lumMod val="10000"/>
                  </a:schemeClr>
                </a:solidFill>
                <a:latin typeface="Times" charset="0"/>
              </a:defRPr>
            </a:lvl1pPr>
          </a:lstStyle>
          <a:p>
            <a:pPr>
              <a:defRPr/>
            </a:pPr>
            <a:fld id="{6087275F-60B9-1F42-973A-3C8DD667A0D9}"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4156956936"/>
      </p:ext>
    </p:extLst>
  </p:cSld>
  <p:clrMap bg1="dk2" tx1="lt1" bg2="dk1"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p:txStyles>
    <p:titleStyle>
      <a:lvl1pPr algn="ctr" rtl="0" eaLnBrk="0" fontAlgn="base" hangingPunct="0">
        <a:spcBef>
          <a:spcPct val="0"/>
        </a:spcBef>
        <a:spcAft>
          <a:spcPct val="0"/>
        </a:spcAft>
        <a:defRPr sz="2800">
          <a:solidFill>
            <a:srgbClr val="0000FF"/>
          </a:solidFill>
          <a:latin typeface="+mj-lt"/>
          <a:ea typeface="ＭＳ Ｐゴシック" charset="-128"/>
          <a:cs typeface="ＭＳ Ｐゴシック" charset="-128"/>
        </a:defRPr>
      </a:lvl1pPr>
      <a:lvl2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2pPr>
      <a:lvl3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3pPr>
      <a:lvl4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4pPr>
      <a:lvl5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5pPr>
      <a:lvl6pPr marL="457200" algn="ctr" rtl="0" fontAlgn="base">
        <a:spcBef>
          <a:spcPct val="0"/>
        </a:spcBef>
        <a:spcAft>
          <a:spcPct val="0"/>
        </a:spcAft>
        <a:defRPr sz="2800">
          <a:solidFill>
            <a:schemeClr val="folHlink"/>
          </a:solidFill>
          <a:latin typeface="Verdana" charset="0"/>
        </a:defRPr>
      </a:lvl6pPr>
      <a:lvl7pPr marL="914400" algn="ctr" rtl="0" fontAlgn="base">
        <a:spcBef>
          <a:spcPct val="0"/>
        </a:spcBef>
        <a:spcAft>
          <a:spcPct val="0"/>
        </a:spcAft>
        <a:defRPr sz="2800">
          <a:solidFill>
            <a:schemeClr val="folHlink"/>
          </a:solidFill>
          <a:latin typeface="Verdana" charset="0"/>
        </a:defRPr>
      </a:lvl7pPr>
      <a:lvl8pPr marL="1371600" algn="ctr" rtl="0" fontAlgn="base">
        <a:spcBef>
          <a:spcPct val="0"/>
        </a:spcBef>
        <a:spcAft>
          <a:spcPct val="0"/>
        </a:spcAft>
        <a:defRPr sz="2800">
          <a:solidFill>
            <a:schemeClr val="folHlink"/>
          </a:solidFill>
          <a:latin typeface="Verdana" charset="0"/>
        </a:defRPr>
      </a:lvl8pPr>
      <a:lvl9pPr marL="1828800" algn="ctr" rtl="0" fontAlgn="base">
        <a:spcBef>
          <a:spcPct val="0"/>
        </a:spcBef>
        <a:spcAft>
          <a:spcPct val="0"/>
        </a:spcAft>
        <a:defRPr sz="2800">
          <a:solidFill>
            <a:schemeClr val="folHlink"/>
          </a:solidFill>
          <a:latin typeface="Verdana" charset="0"/>
        </a:defRPr>
      </a:lvl9pPr>
    </p:titleStyle>
    <p:bodyStyle>
      <a:lvl1pPr marL="342900" indent="-342900" algn="l" rtl="0" eaLnBrk="0" fontAlgn="base" hangingPunct="0">
        <a:spcBef>
          <a:spcPct val="20000"/>
        </a:spcBef>
        <a:spcAft>
          <a:spcPct val="0"/>
        </a:spcAft>
        <a:buChar char="•"/>
        <a:defRPr sz="2400">
          <a:solidFill>
            <a:srgbClr val="161616"/>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rgbClr val="161616"/>
          </a:solidFill>
          <a:latin typeface="+mn-lt"/>
          <a:ea typeface="ＭＳ Ｐゴシック" charset="-128"/>
        </a:defRPr>
      </a:lvl2pPr>
      <a:lvl3pPr marL="1143000" indent="-228600" algn="l" rtl="0" eaLnBrk="0" fontAlgn="base" hangingPunct="0">
        <a:spcBef>
          <a:spcPct val="20000"/>
        </a:spcBef>
        <a:spcAft>
          <a:spcPct val="0"/>
        </a:spcAft>
        <a:buChar char="•"/>
        <a:defRPr sz="2000">
          <a:solidFill>
            <a:srgbClr val="161616"/>
          </a:solidFill>
          <a:latin typeface="+mn-lt"/>
          <a:ea typeface="ＭＳ Ｐゴシック" charset="-128"/>
        </a:defRPr>
      </a:lvl3pPr>
      <a:lvl4pPr marL="1600200" indent="-228600" algn="l" rtl="0" eaLnBrk="0" fontAlgn="base" hangingPunct="0">
        <a:spcBef>
          <a:spcPct val="20000"/>
        </a:spcBef>
        <a:spcAft>
          <a:spcPct val="0"/>
        </a:spcAft>
        <a:buChar char="–"/>
        <a:defRPr sz="2000">
          <a:solidFill>
            <a:srgbClr val="161616"/>
          </a:solidFill>
          <a:latin typeface="+mn-lt"/>
          <a:ea typeface="ＭＳ Ｐゴシック" charset="-128"/>
        </a:defRPr>
      </a:lvl4pPr>
      <a:lvl5pPr marL="2057400" indent="-228600" algn="l" rtl="0" eaLnBrk="0" fontAlgn="base" hangingPunct="0">
        <a:spcBef>
          <a:spcPct val="20000"/>
        </a:spcBef>
        <a:spcAft>
          <a:spcPct val="0"/>
        </a:spcAft>
        <a:buChar char="»"/>
        <a:defRPr sz="2000">
          <a:solidFill>
            <a:srgbClr val="161616"/>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0"/>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0" y="8382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161616"/>
                </a:solidFill>
                <a:latin typeface="Times" charset="0"/>
              </a:defRPr>
            </a:lvl1pPr>
          </a:lstStyle>
          <a:p>
            <a:pPr>
              <a:defRPr/>
            </a:pPr>
            <a:fld id="{07583983-B7F8-C745-87CE-29A738D6C3D0}" type="datetime1">
              <a:rPr lang="en-US"/>
              <a:pPr>
                <a:defRPr/>
              </a:pPr>
              <a:t>6/6/2017</a:t>
            </a:fld>
            <a:endParaRPr lang="en-US" dirty="0"/>
          </a:p>
        </p:txBody>
      </p:sp>
      <p:sp>
        <p:nvSpPr>
          <p:cNvPr id="1029" name="Rectangle 5"/>
          <p:cNvSpPr>
            <a:spLocks noGrp="1" noChangeArrowheads="1"/>
          </p:cNvSpPr>
          <p:nvPr>
            <p:ph type="ftr" sz="quarter" idx="3"/>
          </p:nvPr>
        </p:nvSpPr>
        <p:spPr bwMode="auto">
          <a:xfrm>
            <a:off x="-533400" y="6629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161616"/>
                </a:solidFill>
                <a:latin typeface="Times" charset="0"/>
              </a:defRPr>
            </a:lvl1pPr>
          </a:lstStyle>
          <a:p>
            <a:pPr>
              <a:defRPr/>
            </a:pPr>
            <a:r>
              <a:rPr lang="en-US"/>
              <a:t>Talley SIO 210 (2016)</a:t>
            </a:r>
          </a:p>
        </p:txBody>
      </p:sp>
      <p:sp>
        <p:nvSpPr>
          <p:cNvPr id="1030" name="Rectangle 6"/>
          <p:cNvSpPr>
            <a:spLocks noGrp="1" noChangeArrowheads="1"/>
          </p:cNvSpPr>
          <p:nvPr>
            <p:ph type="sldNum" sz="quarter" idx="4"/>
          </p:nvPr>
        </p:nvSpPr>
        <p:spPr bwMode="auto">
          <a:xfrm>
            <a:off x="7239000" y="6629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accent4">
                    <a:lumMod val="10000"/>
                  </a:schemeClr>
                </a:solidFill>
                <a:latin typeface="Times" charset="0"/>
              </a:defRPr>
            </a:lvl1pPr>
          </a:lstStyle>
          <a:p>
            <a:pPr>
              <a:defRPr/>
            </a:pPr>
            <a:fld id="{6087275F-60B9-1F42-973A-3C8DD667A0D9}" type="slidenum">
              <a:rPr lang="en-US">
                <a:solidFill>
                  <a:srgbClr val="DADADA">
                    <a:lumMod val="10000"/>
                  </a:srgbClr>
                </a:solidFill>
              </a:rPr>
              <a:pPr>
                <a:defRPr/>
              </a:pPr>
              <a:t>‹#›</a:t>
            </a:fld>
            <a:endParaRPr lang="en-US" dirty="0">
              <a:solidFill>
                <a:srgbClr val="DADADA">
                  <a:lumMod val="10000"/>
                </a:srgbClr>
              </a:solidFill>
            </a:endParaRPr>
          </a:p>
        </p:txBody>
      </p:sp>
    </p:spTree>
    <p:extLst>
      <p:ext uri="{BB962C8B-B14F-4D97-AF65-F5344CB8AC3E}">
        <p14:creationId xmlns:p14="http://schemas.microsoft.com/office/powerpoint/2010/main" val="3641732592"/>
      </p:ext>
    </p:extLst>
  </p:cSld>
  <p:clrMap bg1="dk2" tx1="lt1" bg2="dk1"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p:txStyles>
    <p:titleStyle>
      <a:lvl1pPr algn="ctr" rtl="0" eaLnBrk="0" fontAlgn="base" hangingPunct="0">
        <a:spcBef>
          <a:spcPct val="0"/>
        </a:spcBef>
        <a:spcAft>
          <a:spcPct val="0"/>
        </a:spcAft>
        <a:defRPr sz="2800">
          <a:solidFill>
            <a:srgbClr val="0000FF"/>
          </a:solidFill>
          <a:latin typeface="+mj-lt"/>
          <a:ea typeface="ＭＳ Ｐゴシック" charset="-128"/>
          <a:cs typeface="ＭＳ Ｐゴシック" charset="-128"/>
        </a:defRPr>
      </a:lvl1pPr>
      <a:lvl2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2pPr>
      <a:lvl3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3pPr>
      <a:lvl4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4pPr>
      <a:lvl5pPr algn="ctr" rtl="0" eaLnBrk="0" fontAlgn="base" hangingPunct="0">
        <a:spcBef>
          <a:spcPct val="0"/>
        </a:spcBef>
        <a:spcAft>
          <a:spcPct val="0"/>
        </a:spcAft>
        <a:defRPr sz="2800">
          <a:solidFill>
            <a:srgbClr val="0000FF"/>
          </a:solidFill>
          <a:latin typeface="Verdana" charset="0"/>
          <a:ea typeface="ＭＳ Ｐゴシック" charset="-128"/>
          <a:cs typeface="ＭＳ Ｐゴシック" charset="-128"/>
        </a:defRPr>
      </a:lvl5pPr>
      <a:lvl6pPr marL="457200" algn="ctr" rtl="0" fontAlgn="base">
        <a:spcBef>
          <a:spcPct val="0"/>
        </a:spcBef>
        <a:spcAft>
          <a:spcPct val="0"/>
        </a:spcAft>
        <a:defRPr sz="2800">
          <a:solidFill>
            <a:schemeClr val="folHlink"/>
          </a:solidFill>
          <a:latin typeface="Verdana" charset="0"/>
        </a:defRPr>
      </a:lvl6pPr>
      <a:lvl7pPr marL="914400" algn="ctr" rtl="0" fontAlgn="base">
        <a:spcBef>
          <a:spcPct val="0"/>
        </a:spcBef>
        <a:spcAft>
          <a:spcPct val="0"/>
        </a:spcAft>
        <a:defRPr sz="2800">
          <a:solidFill>
            <a:schemeClr val="folHlink"/>
          </a:solidFill>
          <a:latin typeface="Verdana" charset="0"/>
        </a:defRPr>
      </a:lvl7pPr>
      <a:lvl8pPr marL="1371600" algn="ctr" rtl="0" fontAlgn="base">
        <a:spcBef>
          <a:spcPct val="0"/>
        </a:spcBef>
        <a:spcAft>
          <a:spcPct val="0"/>
        </a:spcAft>
        <a:defRPr sz="2800">
          <a:solidFill>
            <a:schemeClr val="folHlink"/>
          </a:solidFill>
          <a:latin typeface="Verdana" charset="0"/>
        </a:defRPr>
      </a:lvl8pPr>
      <a:lvl9pPr marL="1828800" algn="ctr" rtl="0" fontAlgn="base">
        <a:spcBef>
          <a:spcPct val="0"/>
        </a:spcBef>
        <a:spcAft>
          <a:spcPct val="0"/>
        </a:spcAft>
        <a:defRPr sz="2800">
          <a:solidFill>
            <a:schemeClr val="folHlink"/>
          </a:solidFill>
          <a:latin typeface="Verdana" charset="0"/>
        </a:defRPr>
      </a:lvl9pPr>
    </p:titleStyle>
    <p:bodyStyle>
      <a:lvl1pPr marL="342900" indent="-342900" algn="l" rtl="0" eaLnBrk="0" fontAlgn="base" hangingPunct="0">
        <a:spcBef>
          <a:spcPct val="20000"/>
        </a:spcBef>
        <a:spcAft>
          <a:spcPct val="0"/>
        </a:spcAft>
        <a:buChar char="•"/>
        <a:defRPr sz="2400">
          <a:solidFill>
            <a:srgbClr val="161616"/>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rgbClr val="161616"/>
          </a:solidFill>
          <a:latin typeface="+mn-lt"/>
          <a:ea typeface="ＭＳ Ｐゴシック" charset="-128"/>
        </a:defRPr>
      </a:lvl2pPr>
      <a:lvl3pPr marL="1143000" indent="-228600" algn="l" rtl="0" eaLnBrk="0" fontAlgn="base" hangingPunct="0">
        <a:spcBef>
          <a:spcPct val="20000"/>
        </a:spcBef>
        <a:spcAft>
          <a:spcPct val="0"/>
        </a:spcAft>
        <a:buChar char="•"/>
        <a:defRPr sz="2000">
          <a:solidFill>
            <a:srgbClr val="161616"/>
          </a:solidFill>
          <a:latin typeface="+mn-lt"/>
          <a:ea typeface="ＭＳ Ｐゴシック" charset="-128"/>
        </a:defRPr>
      </a:lvl3pPr>
      <a:lvl4pPr marL="1600200" indent="-228600" algn="l" rtl="0" eaLnBrk="0" fontAlgn="base" hangingPunct="0">
        <a:spcBef>
          <a:spcPct val="20000"/>
        </a:spcBef>
        <a:spcAft>
          <a:spcPct val="0"/>
        </a:spcAft>
        <a:buChar char="–"/>
        <a:defRPr sz="2000">
          <a:solidFill>
            <a:srgbClr val="161616"/>
          </a:solidFill>
          <a:latin typeface="+mn-lt"/>
          <a:ea typeface="ＭＳ Ｐゴシック" charset="-128"/>
        </a:defRPr>
      </a:lvl4pPr>
      <a:lvl5pPr marL="2057400" indent="-228600" algn="l" rtl="0" eaLnBrk="0" fontAlgn="base" hangingPunct="0">
        <a:spcBef>
          <a:spcPct val="20000"/>
        </a:spcBef>
        <a:spcAft>
          <a:spcPct val="0"/>
        </a:spcAft>
        <a:buChar char="»"/>
        <a:defRPr sz="2000">
          <a:solidFill>
            <a:srgbClr val="161616"/>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5.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0.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827088" y="333375"/>
            <a:ext cx="7772400" cy="1143000"/>
          </a:xfrm>
        </p:spPr>
        <p:txBody>
          <a:bodyPr/>
          <a:lstStyle/>
          <a:p>
            <a:pPr>
              <a:defRPr/>
            </a:pPr>
            <a:r>
              <a:rPr lang="en-ZA" smtClean="0">
                <a:latin typeface="Verdana" pitchFamily="34" charset="0"/>
              </a:rPr>
              <a:t>Water masses</a:t>
            </a:r>
            <a:br>
              <a:rPr lang="en-ZA" smtClean="0">
                <a:latin typeface="Verdana" pitchFamily="34" charset="0"/>
              </a:rPr>
            </a:br>
            <a:endParaRPr lang="en-ZA" smtClean="0">
              <a:latin typeface="Verdana" pitchFamily="34" charset="0"/>
            </a:endParaRPr>
          </a:p>
        </p:txBody>
      </p:sp>
      <p:pic>
        <p:nvPicPr>
          <p:cNvPr id="3075" name="Picture 5" descr="NADW"/>
          <p:cNvPicPr>
            <a:picLocks noChangeAspect="1" noChangeArrowheads="1"/>
          </p:cNvPicPr>
          <p:nvPr/>
        </p:nvPicPr>
        <p:blipFill>
          <a:blip r:embed="rId2">
            <a:extLst>
              <a:ext uri="{28A0092B-C50C-407E-A947-70E740481C1C}">
                <a14:useLocalDpi xmlns:a14="http://schemas.microsoft.com/office/drawing/2010/main" val="0"/>
              </a:ext>
            </a:extLst>
          </a:blip>
          <a:srcRect t="12630" b="19485"/>
          <a:stretch>
            <a:fillRect/>
          </a:stretch>
        </p:blipFill>
        <p:spPr bwMode="auto">
          <a:xfrm>
            <a:off x="428625" y="1714500"/>
            <a:ext cx="8356600"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3720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pPr>
              <a:defRPr/>
            </a:pPr>
            <a:r>
              <a:rPr lang="en-US" smtClean="0"/>
              <a:t>Concept of a water mass</a:t>
            </a:r>
          </a:p>
        </p:txBody>
      </p:sp>
      <p:sp>
        <p:nvSpPr>
          <p:cNvPr id="494595" name="Rectangle 3"/>
          <p:cNvSpPr>
            <a:spLocks noGrp="1" noChangeArrowheads="1"/>
          </p:cNvSpPr>
          <p:nvPr>
            <p:ph type="body" idx="1"/>
          </p:nvPr>
        </p:nvSpPr>
        <p:spPr/>
        <p:txBody>
          <a:bodyPr/>
          <a:lstStyle/>
          <a:p>
            <a:pPr>
              <a:lnSpc>
                <a:spcPct val="80000"/>
              </a:lnSpc>
              <a:defRPr/>
            </a:pPr>
            <a:r>
              <a:rPr lang="en-ZA" sz="2800" smtClean="0"/>
              <a:t>Below the surface layer which is in permanent contact with the atmosphere, temperature and salinity are conservative properties, ie they can only be changed by mixing and advection. </a:t>
            </a:r>
          </a:p>
          <a:p>
            <a:pPr>
              <a:lnSpc>
                <a:spcPct val="80000"/>
              </a:lnSpc>
              <a:defRPr/>
            </a:pPr>
            <a:r>
              <a:rPr lang="en-ZA" sz="2800" smtClean="0"/>
              <a:t>All other properties of sea water such as oxygen, nutrients etc. are affected by biological and chemical processes and therefore non- conservative. </a:t>
            </a:r>
          </a:p>
          <a:p>
            <a:pPr>
              <a:lnSpc>
                <a:spcPct val="80000"/>
              </a:lnSpc>
              <a:defRPr/>
            </a:pPr>
            <a:r>
              <a:rPr lang="en-ZA" sz="2800" smtClean="0"/>
              <a:t>Water masses can therefore be identified by their </a:t>
            </a:r>
            <a:r>
              <a:rPr lang="en-ZA" sz="2800" smtClean="0">
                <a:solidFill>
                  <a:srgbClr val="FF0000"/>
                </a:solidFill>
              </a:rPr>
              <a:t>temperature-salinity (T-S) combinations</a:t>
            </a:r>
            <a:r>
              <a:rPr lang="en-ZA" sz="2800" smtClean="0"/>
              <a:t> </a:t>
            </a:r>
            <a:endParaRPr lang="en-US" sz="2800" smtClean="0"/>
          </a:p>
        </p:txBody>
      </p:sp>
    </p:spTree>
    <p:extLst>
      <p:ext uri="{BB962C8B-B14F-4D97-AF65-F5344CB8AC3E}">
        <p14:creationId xmlns:p14="http://schemas.microsoft.com/office/powerpoint/2010/main" val="3224192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ig7a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836613"/>
            <a:ext cx="6624638" cy="4143375"/>
          </a:xfrm>
          <a:noFill/>
          <a:extLst>
            <a:ext uri="{909E8E84-426E-40DD-AFC4-6F175D3DCCD1}">
              <a14:hiddenFill xmlns:a14="http://schemas.microsoft.com/office/drawing/2010/main">
                <a:solidFill>
                  <a:srgbClr val="FFFFFF"/>
                </a:solidFill>
              </a14:hiddenFill>
            </a:ext>
          </a:extLst>
        </p:spPr>
      </p:pic>
      <p:sp>
        <p:nvSpPr>
          <p:cNvPr id="15363" name="Text Box 3"/>
          <p:cNvSpPr txBox="1">
            <a:spLocks noChangeArrowheads="1"/>
          </p:cNvSpPr>
          <p:nvPr/>
        </p:nvSpPr>
        <p:spPr bwMode="auto">
          <a:xfrm>
            <a:off x="1547813" y="260350"/>
            <a:ext cx="5865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ZA" altLang="en-US" smtClean="0">
                <a:solidFill>
                  <a:srgbClr val="CCECFF"/>
                </a:solidFill>
              </a:rPr>
              <a:t>Temperature and salintiy profile = TS diagram</a:t>
            </a:r>
          </a:p>
        </p:txBody>
      </p:sp>
      <p:sp>
        <p:nvSpPr>
          <p:cNvPr id="15364" name="Text Box 4"/>
          <p:cNvSpPr txBox="1">
            <a:spLocks noChangeArrowheads="1"/>
          </p:cNvSpPr>
          <p:nvPr/>
        </p:nvSpPr>
        <p:spPr bwMode="auto">
          <a:xfrm>
            <a:off x="0" y="5229225"/>
            <a:ext cx="9144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ZA" altLang="en-US" sz="1800" smtClean="0">
                <a:solidFill>
                  <a:srgbClr val="CCECFF"/>
                </a:solidFill>
                <a:latin typeface="Arial" charset="0"/>
              </a:rPr>
              <a:t>Layering of three water masses (intrusion of a low salinity water mass at 300 - 600 m depth). The full lines = before mixing, the broken lines after mixing. </a:t>
            </a:r>
          </a:p>
          <a:p>
            <a:r>
              <a:rPr lang="en-ZA" altLang="en-US" sz="1800" smtClean="0">
                <a:solidFill>
                  <a:srgbClr val="CCECFF"/>
                </a:solidFill>
                <a:latin typeface="Arial" charset="0"/>
              </a:rPr>
              <a:t>The TS- diagram shows two mixing lines; the erosion of the intermediate salinity </a:t>
            </a:r>
          </a:p>
          <a:p>
            <a:r>
              <a:rPr lang="en-ZA" altLang="en-US" sz="1800" smtClean="0">
                <a:solidFill>
                  <a:srgbClr val="CCECFF"/>
                </a:solidFill>
                <a:latin typeface="Arial" charset="0"/>
              </a:rPr>
              <a:t>minimum by mixing is seen by the departure of the broken curve from the original water mass point. </a:t>
            </a:r>
          </a:p>
        </p:txBody>
      </p:sp>
    </p:spTree>
    <p:extLst>
      <p:ext uri="{BB962C8B-B14F-4D97-AF65-F5344CB8AC3E}">
        <p14:creationId xmlns:p14="http://schemas.microsoft.com/office/powerpoint/2010/main" val="594492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lgn="r">
              <a:defRPr/>
            </a:pPr>
            <a:r>
              <a:rPr lang="en-US" smtClean="0"/>
              <a:t>SO WHY DO WE CARE?</a:t>
            </a:r>
          </a:p>
        </p:txBody>
      </p:sp>
      <p:sp>
        <p:nvSpPr>
          <p:cNvPr id="420867" name="Rectangle 3"/>
          <p:cNvSpPr>
            <a:spLocks noGrp="1" noChangeArrowheads="1"/>
          </p:cNvSpPr>
          <p:nvPr>
            <p:ph type="body" idx="1"/>
          </p:nvPr>
        </p:nvSpPr>
        <p:spPr/>
        <p:txBody>
          <a:bodyPr/>
          <a:lstStyle/>
          <a:p>
            <a:pPr algn="ctr">
              <a:lnSpc>
                <a:spcPct val="90000"/>
              </a:lnSpc>
              <a:buFont typeface="Monotype Sorts" charset="2"/>
              <a:buNone/>
              <a:defRPr/>
            </a:pPr>
            <a:r>
              <a:rPr lang="en-US" sz="2800" smtClean="0"/>
              <a:t>Differences in solar influx</a:t>
            </a:r>
          </a:p>
          <a:p>
            <a:pPr algn="ctr">
              <a:lnSpc>
                <a:spcPct val="90000"/>
              </a:lnSpc>
              <a:buFont typeface="Monotype Sorts" charset="2"/>
              <a:buNone/>
              <a:defRPr/>
            </a:pPr>
            <a:r>
              <a:rPr lang="en-US" sz="2800" smtClean="0">
                <a:sym typeface="Symbol" pitchFamily="18" charset="2"/>
              </a:rPr>
              <a:t></a:t>
            </a:r>
            <a:endParaRPr lang="en-US" sz="2800" smtClean="0"/>
          </a:p>
          <a:p>
            <a:pPr algn="ctr">
              <a:lnSpc>
                <a:spcPct val="90000"/>
              </a:lnSpc>
              <a:buFont typeface="Monotype Sorts" charset="2"/>
              <a:buNone/>
              <a:defRPr/>
            </a:pPr>
            <a:r>
              <a:rPr lang="en-US" sz="2800" smtClean="0"/>
              <a:t>Pole-Equator temperature gradient</a:t>
            </a:r>
          </a:p>
          <a:p>
            <a:pPr algn="ctr">
              <a:lnSpc>
                <a:spcPct val="90000"/>
              </a:lnSpc>
              <a:buFont typeface="Monotype Sorts" charset="2"/>
              <a:buNone/>
              <a:defRPr/>
            </a:pPr>
            <a:r>
              <a:rPr lang="en-US" sz="2800" smtClean="0"/>
              <a:t>Differences in evaporation and precipitation</a:t>
            </a:r>
          </a:p>
          <a:p>
            <a:pPr algn="ctr">
              <a:lnSpc>
                <a:spcPct val="90000"/>
              </a:lnSpc>
              <a:buFont typeface="Monotype Sorts" charset="2"/>
              <a:buNone/>
              <a:defRPr/>
            </a:pPr>
            <a:r>
              <a:rPr lang="en-US" sz="2800" smtClean="0">
                <a:sym typeface="Symbol" pitchFamily="18" charset="2"/>
              </a:rPr>
              <a:t></a:t>
            </a:r>
            <a:endParaRPr lang="en-US" sz="2800" smtClean="0"/>
          </a:p>
          <a:p>
            <a:pPr algn="ctr">
              <a:lnSpc>
                <a:spcPct val="90000"/>
              </a:lnSpc>
              <a:buFont typeface="Monotype Sorts" charset="2"/>
              <a:buNone/>
              <a:defRPr/>
            </a:pPr>
            <a:r>
              <a:rPr lang="en-US" sz="2800" smtClean="0"/>
              <a:t>Meridional heat and salinity transport</a:t>
            </a:r>
          </a:p>
          <a:p>
            <a:pPr algn="ctr">
              <a:lnSpc>
                <a:spcPct val="90000"/>
              </a:lnSpc>
              <a:buFont typeface="Monotype Sorts" charset="2"/>
              <a:buNone/>
              <a:defRPr/>
            </a:pPr>
            <a:r>
              <a:rPr lang="en-US" sz="2800" smtClean="0">
                <a:sym typeface="Symbol" pitchFamily="18" charset="2"/>
              </a:rPr>
              <a:t></a:t>
            </a:r>
            <a:endParaRPr lang="en-US" sz="2800" smtClean="0"/>
          </a:p>
          <a:p>
            <a:pPr algn="ctr">
              <a:lnSpc>
                <a:spcPct val="90000"/>
              </a:lnSpc>
              <a:buFont typeface="Monotype Sorts" charset="2"/>
              <a:buNone/>
              <a:defRPr/>
            </a:pPr>
            <a:r>
              <a:rPr lang="en-US" sz="2800" smtClean="0"/>
              <a:t>Facilitated by Atmosphere &amp; Ocean</a:t>
            </a:r>
          </a:p>
          <a:p>
            <a:pPr algn="ctr">
              <a:lnSpc>
                <a:spcPct val="90000"/>
              </a:lnSpc>
              <a:buFont typeface="Monotype Sorts" charset="2"/>
              <a:buNone/>
              <a:defRPr/>
            </a:pPr>
            <a:r>
              <a:rPr lang="en-US" sz="2800" smtClean="0">
                <a:sym typeface="Symbol" pitchFamily="18" charset="2"/>
              </a:rPr>
              <a:t></a:t>
            </a:r>
            <a:endParaRPr lang="en-US" sz="2800" smtClean="0"/>
          </a:p>
          <a:p>
            <a:pPr algn="ctr">
              <a:lnSpc>
                <a:spcPct val="90000"/>
              </a:lnSpc>
              <a:buFont typeface="Monotype Sorts" charset="2"/>
              <a:buNone/>
              <a:defRPr/>
            </a:pPr>
            <a:r>
              <a:rPr lang="en-US" sz="2800" smtClean="0">
                <a:solidFill>
                  <a:srgbClr val="FF0000"/>
                </a:solidFill>
              </a:rPr>
              <a:t>Circulation characteristics influence</a:t>
            </a:r>
            <a:r>
              <a:rPr lang="en-US" sz="2800" smtClean="0">
                <a:solidFill>
                  <a:schemeClr val="folHlink"/>
                </a:solidFill>
              </a:rPr>
              <a:t> climate</a:t>
            </a:r>
          </a:p>
        </p:txBody>
      </p:sp>
    </p:spTree>
    <p:extLst>
      <p:ext uri="{BB962C8B-B14F-4D97-AF65-F5344CB8AC3E}">
        <p14:creationId xmlns:p14="http://schemas.microsoft.com/office/powerpoint/2010/main" val="3761123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a:defRPr/>
            </a:pPr>
            <a:endParaRPr lang="en-ZA"/>
          </a:p>
        </p:txBody>
      </p:sp>
      <p:pic>
        <p:nvPicPr>
          <p:cNvPr id="4099" name="Picture 3" descr="cold ocea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1548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2" descr="Worthington_Fig2"/>
          <p:cNvPicPr>
            <a:picLocks noChangeAspect="1" noChangeArrowheads="1"/>
          </p:cNvPicPr>
          <p:nvPr/>
        </p:nvPicPr>
        <p:blipFill>
          <a:blip r:embed="rId3"/>
          <a:srcRect l="4320" t="8731" r="1953"/>
          <a:stretch>
            <a:fillRect/>
          </a:stretch>
        </p:blipFill>
        <p:spPr bwMode="auto">
          <a:xfrm>
            <a:off x="228600" y="762000"/>
            <a:ext cx="8458200" cy="4673600"/>
          </a:xfrm>
          <a:prstGeom prst="rect">
            <a:avLst/>
          </a:prstGeom>
          <a:noFill/>
          <a:ln w="9525">
            <a:noFill/>
            <a:miter lim="800000"/>
            <a:headEnd/>
            <a:tailEnd/>
          </a:ln>
        </p:spPr>
      </p:pic>
      <p:sp>
        <p:nvSpPr>
          <p:cNvPr id="88067" name="Rectangle 2"/>
          <p:cNvSpPr>
            <a:spLocks noGrp="1" noChangeArrowheads="1"/>
          </p:cNvSpPr>
          <p:nvPr>
            <p:ph type="title"/>
          </p:nvPr>
        </p:nvSpPr>
        <p:spPr>
          <a:xfrm>
            <a:off x="0" y="0"/>
            <a:ext cx="6324600" cy="762000"/>
          </a:xfrm>
        </p:spPr>
        <p:txBody>
          <a:bodyPr/>
          <a:lstStyle/>
          <a:p>
            <a:pPr eaLnBrk="1" hangingPunct="1"/>
            <a:r>
              <a:rPr lang="en-US" sz="2000">
                <a:ea typeface="ＭＳ Ｐゴシック" pitchFamily="-105" charset="-128"/>
                <a:cs typeface="ＭＳ Ｐゴシック" pitchFamily="-105" charset="-128"/>
              </a:rPr>
              <a:t>Global deep water potential temperature-salinity</a:t>
            </a:r>
            <a:endParaRPr lang="en-US">
              <a:ea typeface="ＭＳ Ｐゴシック" pitchFamily="-105" charset="-128"/>
              <a:cs typeface="ＭＳ Ｐゴシック" pitchFamily="-105" charset="-128"/>
            </a:endParaRPr>
          </a:p>
        </p:txBody>
      </p:sp>
      <p:sp>
        <p:nvSpPr>
          <p:cNvPr id="88068" name="Text Box 4"/>
          <p:cNvSpPr txBox="1">
            <a:spLocks noChangeArrowheads="1"/>
          </p:cNvSpPr>
          <p:nvPr/>
        </p:nvSpPr>
        <p:spPr bwMode="auto">
          <a:xfrm>
            <a:off x="838200" y="4191000"/>
            <a:ext cx="7924800" cy="457200"/>
          </a:xfrm>
          <a:prstGeom prst="rect">
            <a:avLst/>
          </a:prstGeom>
          <a:noFill/>
          <a:ln w="9525">
            <a:noFill/>
            <a:miter lim="800000"/>
            <a:headEnd/>
            <a:tailEnd/>
          </a:ln>
        </p:spPr>
        <p:txBody>
          <a:bodyPr>
            <a:prstTxWarp prst="textNoShape">
              <a:avLst/>
            </a:prstTxWarp>
            <a:spAutoFit/>
          </a:bodyPr>
          <a:lstStyle/>
          <a:p>
            <a:pPr>
              <a:spcBef>
                <a:spcPct val="50000"/>
              </a:spcBef>
            </a:pPr>
            <a:endParaRPr lang="en-US">
              <a:solidFill>
                <a:srgbClr val="FFFFFF"/>
              </a:solidFill>
            </a:endParaRPr>
          </a:p>
        </p:txBody>
      </p:sp>
      <p:sp>
        <p:nvSpPr>
          <p:cNvPr id="88069" name="Text Box 13"/>
          <p:cNvSpPr txBox="1">
            <a:spLocks noChangeArrowheads="1"/>
          </p:cNvSpPr>
          <p:nvPr/>
        </p:nvSpPr>
        <p:spPr bwMode="auto">
          <a:xfrm>
            <a:off x="6019800" y="152400"/>
            <a:ext cx="29718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Worthington, 1982</a:t>
            </a:r>
          </a:p>
        </p:txBody>
      </p:sp>
      <p:sp>
        <p:nvSpPr>
          <p:cNvPr id="88070" name="Text Box 14"/>
          <p:cNvSpPr txBox="1">
            <a:spLocks noChangeArrowheads="1"/>
          </p:cNvSpPr>
          <p:nvPr/>
        </p:nvSpPr>
        <p:spPr bwMode="auto">
          <a:xfrm>
            <a:off x="1371600" y="1600200"/>
            <a:ext cx="762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b="1">
                <a:solidFill>
                  <a:srgbClr val="000099"/>
                </a:solidFill>
              </a:rPr>
              <a:t>4°C</a:t>
            </a:r>
            <a:endParaRPr lang="en-US">
              <a:solidFill>
                <a:srgbClr val="FFFFFF"/>
              </a:solidFill>
            </a:endParaRPr>
          </a:p>
        </p:txBody>
      </p:sp>
      <p:sp>
        <p:nvSpPr>
          <p:cNvPr id="88071" name="Text Box 15"/>
          <p:cNvSpPr txBox="1">
            <a:spLocks noChangeArrowheads="1"/>
          </p:cNvSpPr>
          <p:nvPr/>
        </p:nvSpPr>
        <p:spPr bwMode="auto">
          <a:xfrm>
            <a:off x="609600" y="3276600"/>
            <a:ext cx="762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b="1">
                <a:solidFill>
                  <a:srgbClr val="000099"/>
                </a:solidFill>
              </a:rPr>
              <a:t>0°C</a:t>
            </a:r>
            <a:endParaRPr lang="en-US">
              <a:solidFill>
                <a:srgbClr val="FFFFFF"/>
              </a:solidFill>
            </a:endParaRPr>
          </a:p>
        </p:txBody>
      </p:sp>
      <p:grpSp>
        <p:nvGrpSpPr>
          <p:cNvPr id="2" name="Group 21"/>
          <p:cNvGrpSpPr>
            <a:grpSpLocks/>
          </p:cNvGrpSpPr>
          <p:nvPr/>
        </p:nvGrpSpPr>
        <p:grpSpPr bwMode="auto">
          <a:xfrm>
            <a:off x="838200" y="2362200"/>
            <a:ext cx="6019800" cy="3505200"/>
            <a:chOff x="528" y="1488"/>
            <a:chExt cx="3792" cy="2208"/>
          </a:xfrm>
        </p:grpSpPr>
        <p:sp>
          <p:nvSpPr>
            <p:cNvPr id="88080" name="Line 6"/>
            <p:cNvSpPr>
              <a:spLocks noChangeShapeType="1"/>
            </p:cNvSpPr>
            <p:nvPr/>
          </p:nvSpPr>
          <p:spPr bwMode="auto">
            <a:xfrm flipV="1">
              <a:off x="2736" y="2064"/>
              <a:ext cx="144" cy="1536"/>
            </a:xfrm>
            <a:prstGeom prst="line">
              <a:avLst/>
            </a:prstGeom>
            <a:noFill/>
            <a:ln w="76200">
              <a:solidFill>
                <a:srgbClr val="FF0000"/>
              </a:solidFill>
              <a:round/>
              <a:headEnd/>
              <a:tailEnd type="triangle" w="med" len="med"/>
            </a:ln>
          </p:spPr>
          <p:txBody>
            <a:bodyPr wrap="none" anchor="ctr">
              <a:prstTxWarp prst="textNoShape">
                <a:avLst/>
              </a:prstTxWarp>
            </a:bodyPr>
            <a:lstStyle/>
            <a:p>
              <a:endParaRPr lang="en-US">
                <a:solidFill>
                  <a:srgbClr val="FFFFFF"/>
                </a:solidFill>
              </a:endParaRPr>
            </a:p>
          </p:txBody>
        </p:sp>
        <p:sp>
          <p:nvSpPr>
            <p:cNvPr id="88081" name="Line 9"/>
            <p:cNvSpPr>
              <a:spLocks noChangeShapeType="1"/>
            </p:cNvSpPr>
            <p:nvPr/>
          </p:nvSpPr>
          <p:spPr bwMode="auto">
            <a:xfrm flipV="1">
              <a:off x="528" y="1488"/>
              <a:ext cx="1968" cy="2208"/>
            </a:xfrm>
            <a:prstGeom prst="line">
              <a:avLst/>
            </a:prstGeom>
            <a:noFill/>
            <a:ln w="76200">
              <a:solidFill>
                <a:srgbClr val="FF0000"/>
              </a:solidFill>
              <a:round/>
              <a:headEnd/>
              <a:tailEnd type="triangle" w="med" len="med"/>
            </a:ln>
          </p:spPr>
          <p:txBody>
            <a:bodyPr wrap="none" anchor="ctr">
              <a:prstTxWarp prst="textNoShape">
                <a:avLst/>
              </a:prstTxWarp>
            </a:bodyPr>
            <a:lstStyle/>
            <a:p>
              <a:endParaRPr lang="en-US">
                <a:solidFill>
                  <a:srgbClr val="FFFFFF"/>
                </a:solidFill>
              </a:endParaRPr>
            </a:p>
          </p:txBody>
        </p:sp>
        <p:sp>
          <p:nvSpPr>
            <p:cNvPr id="88082" name="Line 10"/>
            <p:cNvSpPr>
              <a:spLocks noChangeShapeType="1"/>
            </p:cNvSpPr>
            <p:nvPr/>
          </p:nvSpPr>
          <p:spPr bwMode="auto">
            <a:xfrm flipH="1" flipV="1">
              <a:off x="3744" y="2112"/>
              <a:ext cx="576" cy="1392"/>
            </a:xfrm>
            <a:prstGeom prst="line">
              <a:avLst/>
            </a:prstGeom>
            <a:noFill/>
            <a:ln w="76200">
              <a:solidFill>
                <a:srgbClr val="FF0000"/>
              </a:solidFill>
              <a:round/>
              <a:headEnd/>
              <a:tailEnd type="triangle" w="med" len="med"/>
            </a:ln>
          </p:spPr>
          <p:txBody>
            <a:bodyPr wrap="none" anchor="ctr">
              <a:prstTxWarp prst="textNoShape">
                <a:avLst/>
              </a:prstTxWarp>
            </a:bodyPr>
            <a:lstStyle/>
            <a:p>
              <a:endParaRPr lang="en-US">
                <a:solidFill>
                  <a:srgbClr val="FFFFFF"/>
                </a:solidFill>
              </a:endParaRPr>
            </a:p>
          </p:txBody>
        </p:sp>
        <p:sp>
          <p:nvSpPr>
            <p:cNvPr id="88083" name="Line 16"/>
            <p:cNvSpPr>
              <a:spLocks noChangeShapeType="1"/>
            </p:cNvSpPr>
            <p:nvPr/>
          </p:nvSpPr>
          <p:spPr bwMode="auto">
            <a:xfrm flipV="1">
              <a:off x="1584" y="2448"/>
              <a:ext cx="768" cy="1200"/>
            </a:xfrm>
            <a:prstGeom prst="line">
              <a:avLst/>
            </a:prstGeom>
            <a:noFill/>
            <a:ln w="76200">
              <a:solidFill>
                <a:srgbClr val="FF0000"/>
              </a:solidFill>
              <a:round/>
              <a:headEnd/>
              <a:tailEnd type="triangle" w="med" len="med"/>
            </a:ln>
          </p:spPr>
          <p:txBody>
            <a:bodyPr wrap="none" anchor="ctr">
              <a:prstTxWarp prst="textNoShape">
                <a:avLst/>
              </a:prstTxWarp>
            </a:bodyPr>
            <a:lstStyle/>
            <a:p>
              <a:endParaRPr lang="en-US">
                <a:solidFill>
                  <a:srgbClr val="FFFFFF"/>
                </a:solidFill>
              </a:endParaRPr>
            </a:p>
          </p:txBody>
        </p:sp>
      </p:grpSp>
      <p:sp>
        <p:nvSpPr>
          <p:cNvPr id="88073" name="Text Box 17"/>
          <p:cNvSpPr txBox="1">
            <a:spLocks noChangeArrowheads="1"/>
          </p:cNvSpPr>
          <p:nvPr/>
        </p:nvSpPr>
        <p:spPr bwMode="auto">
          <a:xfrm>
            <a:off x="0" y="5791200"/>
            <a:ext cx="1676400" cy="830263"/>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Pacific Deep Water</a:t>
            </a:r>
          </a:p>
        </p:txBody>
      </p:sp>
      <p:sp>
        <p:nvSpPr>
          <p:cNvPr id="88074" name="Text Box 18"/>
          <p:cNvSpPr txBox="1">
            <a:spLocks noChangeArrowheads="1"/>
          </p:cNvSpPr>
          <p:nvPr/>
        </p:nvSpPr>
        <p:spPr bwMode="auto">
          <a:xfrm>
            <a:off x="1752600" y="5867400"/>
            <a:ext cx="2209800" cy="830263"/>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Antarctic Bottom Water</a:t>
            </a:r>
          </a:p>
        </p:txBody>
      </p:sp>
      <p:sp>
        <p:nvSpPr>
          <p:cNvPr id="88075" name="Text Box 19"/>
          <p:cNvSpPr txBox="1">
            <a:spLocks noChangeArrowheads="1"/>
          </p:cNvSpPr>
          <p:nvPr/>
        </p:nvSpPr>
        <p:spPr bwMode="auto">
          <a:xfrm>
            <a:off x="3810000" y="5715000"/>
            <a:ext cx="1676400" cy="830263"/>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Indian Deep Water</a:t>
            </a:r>
          </a:p>
        </p:txBody>
      </p:sp>
      <p:sp>
        <p:nvSpPr>
          <p:cNvPr id="88076" name="Text Box 20"/>
          <p:cNvSpPr txBox="1">
            <a:spLocks noChangeArrowheads="1"/>
          </p:cNvSpPr>
          <p:nvPr/>
        </p:nvSpPr>
        <p:spPr bwMode="auto">
          <a:xfrm>
            <a:off x="6400800" y="5486400"/>
            <a:ext cx="2362200" cy="830263"/>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North Atlantic Deep Water</a:t>
            </a:r>
          </a:p>
        </p:txBody>
      </p:sp>
      <p:sp>
        <p:nvSpPr>
          <p:cNvPr id="88079" name="Date Placeholder 18"/>
          <p:cNvSpPr>
            <a:spLocks noGrp="1"/>
          </p:cNvSpPr>
          <p:nvPr>
            <p:ph type="dt" sz="quarter" idx="10"/>
          </p:nvPr>
        </p:nvSpPr>
        <p:spPr>
          <a:noFill/>
        </p:spPr>
        <p:txBody>
          <a:bodyPr/>
          <a:lstStyle/>
          <a:p>
            <a:fld id="{492F21DA-6E73-2247-BC4D-EF292ECEA43E}" type="datetime1">
              <a:rPr lang="en-US" smtClean="0">
                <a:latin typeface="Times" pitchFamily="-105" charset="0"/>
              </a:rPr>
              <a:pPr/>
              <a:t>6/6/2017</a:t>
            </a:fld>
            <a:endParaRPr lang="en-US" smtClean="0">
              <a:latin typeface="Times" pitchFamily="-105" charset="0"/>
            </a:endParaRPr>
          </a:p>
        </p:txBody>
      </p:sp>
    </p:spTree>
    <p:extLst>
      <p:ext uri="{BB962C8B-B14F-4D97-AF65-F5344CB8AC3E}">
        <p14:creationId xmlns:p14="http://schemas.microsoft.com/office/powerpoint/2010/main" val="126996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5" name="Rectangle 5"/>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5123" name="Picture 8" descr="ma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7297" b="6641"/>
          <a:stretch>
            <a:fillRect/>
          </a:stretch>
        </p:blipFill>
        <p:spPr>
          <a:xfrm>
            <a:off x="1042988" y="0"/>
            <a:ext cx="6911975" cy="65849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3797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6146" name="Picture 5" descr="TS"/>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619250" y="0"/>
            <a:ext cx="5770563" cy="68580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564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3"/>
          <a:srcRect l="5989" t="11110" b="16666"/>
          <a:stretch>
            <a:fillRect/>
          </a:stretch>
        </p:blipFill>
        <p:spPr bwMode="auto">
          <a:xfrm>
            <a:off x="457200" y="762000"/>
            <a:ext cx="5978525" cy="5943600"/>
          </a:xfrm>
          <a:prstGeom prst="rect">
            <a:avLst/>
          </a:prstGeom>
          <a:noFill/>
          <a:ln w="9525">
            <a:noFill/>
            <a:miter lim="800000"/>
            <a:headEnd/>
            <a:tailEnd/>
          </a:ln>
        </p:spPr>
      </p:pic>
      <p:sp>
        <p:nvSpPr>
          <p:cNvPr id="125955" name="Text Box 3"/>
          <p:cNvSpPr txBox="1">
            <a:spLocks noChangeArrowheads="1"/>
          </p:cNvSpPr>
          <p:nvPr/>
        </p:nvSpPr>
        <p:spPr bwMode="auto">
          <a:xfrm>
            <a:off x="533400" y="152400"/>
            <a:ext cx="5181600" cy="830263"/>
          </a:xfrm>
          <a:prstGeom prst="rect">
            <a:avLst/>
          </a:prstGeom>
          <a:noFill/>
          <a:ln w="9525">
            <a:noFill/>
            <a:miter lim="800000"/>
            <a:headEnd/>
            <a:tailEnd/>
          </a:ln>
          <a:effectLst/>
        </p:spPr>
        <p:txBody>
          <a:bodyPr>
            <a:prstTxWarp prst="textNoShape">
              <a:avLst/>
            </a:prstTxWarp>
            <a:spAutoFit/>
          </a:bodyPr>
          <a:lstStyle/>
          <a:p>
            <a:pPr>
              <a:spcBef>
                <a:spcPct val="50000"/>
              </a:spcBef>
              <a:defRPr/>
            </a:pPr>
            <a:r>
              <a:rPr lang="en-US" dirty="0">
                <a:solidFill>
                  <a:srgbClr val="161616"/>
                </a:solidFill>
                <a:latin typeface="Verdana"/>
              </a:rPr>
              <a:t>Atlantic Salinity (south-north section)</a:t>
            </a:r>
          </a:p>
        </p:txBody>
      </p:sp>
      <p:sp>
        <p:nvSpPr>
          <p:cNvPr id="125956" name="Text Box 4"/>
          <p:cNvSpPr txBox="1">
            <a:spLocks noChangeArrowheads="1"/>
          </p:cNvSpPr>
          <p:nvPr/>
        </p:nvSpPr>
        <p:spPr bwMode="auto">
          <a:xfrm>
            <a:off x="1524000" y="6400800"/>
            <a:ext cx="838200" cy="457200"/>
          </a:xfrm>
          <a:prstGeom prst="rect">
            <a:avLst/>
          </a:prstGeom>
          <a:solidFill>
            <a:schemeClr val="bg1"/>
          </a:solidFill>
          <a:ln w="9525">
            <a:noFill/>
            <a:miter lim="800000"/>
            <a:headEnd/>
            <a:tailEnd/>
          </a:ln>
          <a:effectLst/>
        </p:spPr>
        <p:txBody>
          <a:bodyPr>
            <a:prstTxWarp prst="textNoShape">
              <a:avLst/>
            </a:prstTxWarp>
            <a:spAutoFit/>
          </a:bodyPr>
          <a:lstStyle/>
          <a:p>
            <a:pPr>
              <a:spcBef>
                <a:spcPct val="50000"/>
              </a:spcBef>
              <a:defRPr/>
            </a:pPr>
            <a:r>
              <a:rPr lang="en-US" b="1" i="1">
                <a:solidFill>
                  <a:srgbClr val="FFFFFF"/>
                </a:solidFill>
                <a:effectLst>
                  <a:outerShdw blurRad="38100" dist="38100" dir="2700000" algn="tl">
                    <a:srgbClr val="000000"/>
                  </a:outerShdw>
                </a:effectLst>
                <a:latin typeface="Times" charset="0"/>
              </a:rPr>
              <a:t>30°S</a:t>
            </a:r>
          </a:p>
        </p:txBody>
      </p:sp>
      <p:sp>
        <p:nvSpPr>
          <p:cNvPr id="125957" name="Text Box 5"/>
          <p:cNvSpPr txBox="1">
            <a:spLocks noChangeArrowheads="1"/>
          </p:cNvSpPr>
          <p:nvPr/>
        </p:nvSpPr>
        <p:spPr bwMode="auto">
          <a:xfrm>
            <a:off x="3962400" y="6400800"/>
            <a:ext cx="838200" cy="457200"/>
          </a:xfrm>
          <a:prstGeom prst="rect">
            <a:avLst/>
          </a:prstGeom>
          <a:solidFill>
            <a:schemeClr val="bg1"/>
          </a:solidFill>
          <a:ln w="9525">
            <a:noFill/>
            <a:miter lim="800000"/>
            <a:headEnd/>
            <a:tailEnd/>
          </a:ln>
          <a:effectLst/>
        </p:spPr>
        <p:txBody>
          <a:bodyPr>
            <a:prstTxWarp prst="textNoShape">
              <a:avLst/>
            </a:prstTxWarp>
            <a:spAutoFit/>
          </a:bodyPr>
          <a:lstStyle/>
          <a:p>
            <a:pPr>
              <a:spcBef>
                <a:spcPct val="50000"/>
              </a:spcBef>
              <a:defRPr/>
            </a:pPr>
            <a:r>
              <a:rPr lang="en-US" b="1" i="1">
                <a:solidFill>
                  <a:srgbClr val="FFFFFF"/>
                </a:solidFill>
                <a:effectLst>
                  <a:outerShdw blurRad="38100" dist="38100" dir="2700000" algn="tl">
                    <a:srgbClr val="000000"/>
                  </a:outerShdw>
                </a:effectLst>
                <a:latin typeface="Times" charset="0"/>
              </a:rPr>
              <a:t>24°N</a:t>
            </a:r>
            <a:endParaRPr lang="en-US" i="1">
              <a:solidFill>
                <a:srgbClr val="FFFFFF"/>
              </a:solidFill>
              <a:latin typeface="Times" charset="0"/>
            </a:endParaRPr>
          </a:p>
        </p:txBody>
      </p:sp>
      <p:sp>
        <p:nvSpPr>
          <p:cNvPr id="71686" name="Line 6"/>
          <p:cNvSpPr>
            <a:spLocks noChangeShapeType="1"/>
          </p:cNvSpPr>
          <p:nvPr/>
        </p:nvSpPr>
        <p:spPr bwMode="auto">
          <a:xfrm flipV="1">
            <a:off x="4343400" y="1143000"/>
            <a:ext cx="0" cy="4953000"/>
          </a:xfrm>
          <a:prstGeom prst="line">
            <a:avLst/>
          </a:prstGeom>
          <a:noFill/>
          <a:ln w="9525">
            <a:solidFill>
              <a:schemeClr val="tx1"/>
            </a:solidFill>
            <a:round/>
            <a:headEnd/>
            <a:tailEnd/>
          </a:ln>
        </p:spPr>
        <p:txBody>
          <a:bodyPr wrap="none" anchor="ctr">
            <a:prstTxWarp prst="textNoShape">
              <a:avLst/>
            </a:prstTxWarp>
          </a:bodyPr>
          <a:lstStyle/>
          <a:p>
            <a:endParaRPr lang="en-US">
              <a:solidFill>
                <a:srgbClr val="FFFFFF"/>
              </a:solidFill>
            </a:endParaRPr>
          </a:p>
        </p:txBody>
      </p:sp>
      <p:sp>
        <p:nvSpPr>
          <p:cNvPr id="71687" name="Line 7"/>
          <p:cNvSpPr>
            <a:spLocks noChangeShapeType="1"/>
          </p:cNvSpPr>
          <p:nvPr/>
        </p:nvSpPr>
        <p:spPr bwMode="auto">
          <a:xfrm flipV="1">
            <a:off x="2133600" y="1143000"/>
            <a:ext cx="0" cy="4953000"/>
          </a:xfrm>
          <a:prstGeom prst="line">
            <a:avLst/>
          </a:prstGeom>
          <a:noFill/>
          <a:ln w="9525">
            <a:solidFill>
              <a:schemeClr val="tx1"/>
            </a:solidFill>
            <a:round/>
            <a:headEnd/>
            <a:tailEnd/>
          </a:ln>
        </p:spPr>
        <p:txBody>
          <a:bodyPr wrap="none" anchor="ctr">
            <a:prstTxWarp prst="textNoShape">
              <a:avLst/>
            </a:prstTxWarp>
          </a:bodyPr>
          <a:lstStyle/>
          <a:p>
            <a:endParaRPr lang="en-US">
              <a:solidFill>
                <a:srgbClr val="FFFFFF"/>
              </a:solidFill>
            </a:endParaRPr>
          </a:p>
        </p:txBody>
      </p:sp>
      <p:pic>
        <p:nvPicPr>
          <p:cNvPr id="71688" name="Picture 8"/>
          <p:cNvPicPr>
            <a:picLocks noChangeAspect="1" noChangeArrowheads="1"/>
          </p:cNvPicPr>
          <p:nvPr/>
        </p:nvPicPr>
        <p:blipFill>
          <a:blip r:embed="rId4"/>
          <a:srcRect l="10823" t="68182" r="65646" b="7545"/>
          <a:stretch>
            <a:fillRect/>
          </a:stretch>
        </p:blipFill>
        <p:spPr bwMode="auto">
          <a:xfrm>
            <a:off x="8288338" y="0"/>
            <a:ext cx="855662" cy="1143000"/>
          </a:xfrm>
          <a:prstGeom prst="rect">
            <a:avLst/>
          </a:prstGeom>
          <a:noFill/>
          <a:ln w="38100">
            <a:solidFill>
              <a:srgbClr val="800080"/>
            </a:solidFill>
            <a:miter lim="800000"/>
            <a:headEnd/>
            <a:tailEnd/>
          </a:ln>
        </p:spPr>
      </p:pic>
      <p:sp>
        <p:nvSpPr>
          <p:cNvPr id="125961" name="Text Box 9"/>
          <p:cNvSpPr txBox="1">
            <a:spLocks noChangeArrowheads="1"/>
          </p:cNvSpPr>
          <p:nvPr/>
        </p:nvSpPr>
        <p:spPr bwMode="auto">
          <a:xfrm>
            <a:off x="6629400" y="3733800"/>
            <a:ext cx="2514600" cy="1082675"/>
          </a:xfrm>
          <a:prstGeom prst="rect">
            <a:avLst/>
          </a:prstGeom>
          <a:solidFill>
            <a:srgbClr val="FFCC00"/>
          </a:solidFill>
          <a:ln w="28575">
            <a:solidFill>
              <a:srgbClr val="FFCC00"/>
            </a:solidFill>
            <a:miter lim="800000"/>
            <a:headEnd/>
            <a:tailEnd/>
          </a:ln>
          <a:effectLst/>
        </p:spPr>
        <p:txBody>
          <a:bodyPr>
            <a:prstTxWarp prst="textNoShape">
              <a:avLst/>
            </a:prstTxWarp>
            <a:spAutoFit/>
          </a:bodyPr>
          <a:lstStyle/>
          <a:p>
            <a:pPr>
              <a:spcBef>
                <a:spcPct val="50000"/>
              </a:spcBef>
              <a:defRPr/>
            </a:pPr>
            <a:r>
              <a:rPr lang="en-US" sz="1800" b="1" i="1">
                <a:solidFill>
                  <a:srgbClr val="003366"/>
                </a:solidFill>
                <a:effectLst>
                  <a:outerShdw blurRad="38100" dist="38100" dir="2700000" algn="tl">
                    <a:srgbClr val="000000"/>
                  </a:outerShdw>
                </a:effectLst>
                <a:latin typeface="Times" charset="0"/>
              </a:rPr>
              <a:t>(3) High salinity</a:t>
            </a:r>
          </a:p>
          <a:p>
            <a:pPr>
              <a:spcBef>
                <a:spcPct val="50000"/>
              </a:spcBef>
              <a:defRPr/>
            </a:pPr>
            <a:r>
              <a:rPr lang="en-US" sz="1800" b="1" i="1">
                <a:solidFill>
                  <a:srgbClr val="003366"/>
                </a:solidFill>
                <a:effectLst>
                  <a:outerShdw blurRad="38100" dist="38100" dir="2700000" algn="tl">
                    <a:srgbClr val="000000"/>
                  </a:outerShdw>
                </a:effectLst>
                <a:latin typeface="Times" charset="0"/>
              </a:rPr>
              <a:t>North Atlantic Deep Water</a:t>
            </a:r>
            <a:endParaRPr lang="en-US" b="1" i="1">
              <a:solidFill>
                <a:srgbClr val="FFFFFF"/>
              </a:solidFill>
              <a:effectLst>
                <a:outerShdw blurRad="38100" dist="38100" dir="2700000" algn="tl">
                  <a:srgbClr val="000000"/>
                </a:outerShdw>
              </a:effectLst>
              <a:latin typeface="Times" charset="0"/>
            </a:endParaRPr>
          </a:p>
        </p:txBody>
      </p:sp>
      <p:sp>
        <p:nvSpPr>
          <p:cNvPr id="125962" name="Text Box 10"/>
          <p:cNvSpPr txBox="1">
            <a:spLocks noChangeArrowheads="1"/>
          </p:cNvSpPr>
          <p:nvPr/>
        </p:nvSpPr>
        <p:spPr bwMode="auto">
          <a:xfrm>
            <a:off x="6629400" y="6207125"/>
            <a:ext cx="2514600" cy="650875"/>
          </a:xfrm>
          <a:prstGeom prst="rect">
            <a:avLst/>
          </a:prstGeom>
          <a:solidFill>
            <a:schemeClr val="tx1"/>
          </a:solidFill>
          <a:ln w="9525">
            <a:solidFill>
              <a:schemeClr val="tx1"/>
            </a:solidFill>
            <a:miter lim="800000"/>
            <a:headEnd/>
            <a:tailEnd/>
          </a:ln>
          <a:effectLst/>
        </p:spPr>
        <p:txBody>
          <a:bodyPr>
            <a:prstTxWarp prst="textNoShape">
              <a:avLst/>
            </a:prstTxWarp>
            <a:spAutoFit/>
          </a:bodyPr>
          <a:lstStyle/>
          <a:p>
            <a:pPr>
              <a:spcBef>
                <a:spcPct val="50000"/>
              </a:spcBef>
              <a:defRPr/>
            </a:pPr>
            <a:r>
              <a:rPr lang="en-US" sz="1800" b="1" i="1">
                <a:solidFill>
                  <a:srgbClr val="0000FF"/>
                </a:solidFill>
                <a:effectLst>
                  <a:outerShdw blurRad="38100" dist="38100" dir="2700000" algn="tl">
                    <a:srgbClr val="DDDDDD"/>
                  </a:outerShdw>
                </a:effectLst>
                <a:latin typeface="Times" charset="0"/>
              </a:rPr>
              <a:t>(4) Low salinity Antarctic bottom water</a:t>
            </a:r>
            <a:endParaRPr lang="en-US" b="1" i="1">
              <a:solidFill>
                <a:srgbClr val="0000FF"/>
              </a:solidFill>
              <a:effectLst>
                <a:outerShdw blurRad="38100" dist="38100" dir="2700000" algn="tl">
                  <a:srgbClr val="DDDDDD"/>
                </a:outerShdw>
              </a:effectLst>
              <a:latin typeface="Times" charset="0"/>
            </a:endParaRPr>
          </a:p>
        </p:txBody>
      </p:sp>
      <p:sp>
        <p:nvSpPr>
          <p:cNvPr id="71691" name="AutoShape 11"/>
          <p:cNvSpPr>
            <a:spLocks noChangeArrowheads="1"/>
          </p:cNvSpPr>
          <p:nvPr/>
        </p:nvSpPr>
        <p:spPr bwMode="auto">
          <a:xfrm>
            <a:off x="1828800" y="4495800"/>
            <a:ext cx="1066800" cy="304800"/>
          </a:xfrm>
          <a:prstGeom prst="rightArrow">
            <a:avLst>
              <a:gd name="adj1" fmla="val 50000"/>
              <a:gd name="adj2" fmla="val 87500"/>
            </a:avLst>
          </a:prstGeom>
          <a:solidFill>
            <a:srgbClr val="0000FF"/>
          </a:solidFill>
          <a:ln w="9525">
            <a:solidFill>
              <a:srgbClr val="660033"/>
            </a:solidFill>
            <a:miter lim="800000"/>
            <a:headEnd/>
            <a:tailEnd/>
          </a:ln>
        </p:spPr>
        <p:txBody>
          <a:bodyPr wrap="none" anchor="ctr">
            <a:prstTxWarp prst="textNoShape">
              <a:avLst/>
            </a:prstTxWarp>
          </a:bodyPr>
          <a:lstStyle/>
          <a:p>
            <a:endParaRPr lang="en-US">
              <a:solidFill>
                <a:srgbClr val="FFFFFF"/>
              </a:solidFill>
            </a:endParaRPr>
          </a:p>
        </p:txBody>
      </p:sp>
      <p:sp>
        <p:nvSpPr>
          <p:cNvPr id="71692" name="AutoShape 12"/>
          <p:cNvSpPr>
            <a:spLocks noChangeArrowheads="1"/>
          </p:cNvSpPr>
          <p:nvPr/>
        </p:nvSpPr>
        <p:spPr bwMode="auto">
          <a:xfrm>
            <a:off x="1981200" y="1905000"/>
            <a:ext cx="1066800" cy="304800"/>
          </a:xfrm>
          <a:prstGeom prst="rightArrow">
            <a:avLst>
              <a:gd name="adj1" fmla="val 50000"/>
              <a:gd name="adj2" fmla="val 87500"/>
            </a:avLst>
          </a:prstGeom>
          <a:solidFill>
            <a:srgbClr val="0000FF"/>
          </a:solidFill>
          <a:ln w="9525">
            <a:solidFill>
              <a:srgbClr val="660033"/>
            </a:solidFill>
            <a:miter lim="800000"/>
            <a:headEnd/>
            <a:tailEnd/>
          </a:ln>
        </p:spPr>
        <p:txBody>
          <a:bodyPr wrap="none" anchor="ctr">
            <a:prstTxWarp prst="textNoShape">
              <a:avLst/>
            </a:prstTxWarp>
          </a:bodyPr>
          <a:lstStyle/>
          <a:p>
            <a:endParaRPr lang="en-US">
              <a:solidFill>
                <a:srgbClr val="FFFFFF"/>
              </a:solidFill>
            </a:endParaRPr>
          </a:p>
        </p:txBody>
      </p:sp>
      <p:sp>
        <p:nvSpPr>
          <p:cNvPr id="71693" name="AutoShape 13"/>
          <p:cNvSpPr>
            <a:spLocks noChangeArrowheads="1"/>
          </p:cNvSpPr>
          <p:nvPr/>
        </p:nvSpPr>
        <p:spPr bwMode="auto">
          <a:xfrm>
            <a:off x="3124200" y="3505200"/>
            <a:ext cx="1066800" cy="304800"/>
          </a:xfrm>
          <a:prstGeom prst="leftArrow">
            <a:avLst>
              <a:gd name="adj1" fmla="val 50000"/>
              <a:gd name="adj2" fmla="val 87500"/>
            </a:avLst>
          </a:prstGeom>
          <a:solidFill>
            <a:schemeClr val="accent1"/>
          </a:solidFill>
          <a:ln w="9525">
            <a:solidFill>
              <a:srgbClr val="660033"/>
            </a:solidFill>
            <a:miter lim="800000"/>
            <a:headEnd/>
            <a:tailEnd/>
          </a:ln>
        </p:spPr>
        <p:txBody>
          <a:bodyPr wrap="none" anchor="ctr">
            <a:prstTxWarp prst="textNoShape">
              <a:avLst/>
            </a:prstTxWarp>
          </a:bodyPr>
          <a:lstStyle/>
          <a:p>
            <a:endParaRPr lang="en-US">
              <a:solidFill>
                <a:srgbClr val="FFFFFF"/>
              </a:solidFill>
            </a:endParaRPr>
          </a:p>
        </p:txBody>
      </p:sp>
      <p:grpSp>
        <p:nvGrpSpPr>
          <p:cNvPr id="71694" name="Group 16"/>
          <p:cNvGrpSpPr>
            <a:grpSpLocks/>
          </p:cNvGrpSpPr>
          <p:nvPr/>
        </p:nvGrpSpPr>
        <p:grpSpPr bwMode="auto">
          <a:xfrm>
            <a:off x="6629400" y="4876800"/>
            <a:ext cx="2514600" cy="1219200"/>
            <a:chOff x="192" y="624"/>
            <a:chExt cx="3168" cy="1536"/>
          </a:xfrm>
        </p:grpSpPr>
        <p:pic>
          <p:nvPicPr>
            <p:cNvPr id="71711" name="Picture 17"/>
            <p:cNvPicPr>
              <a:picLocks noChangeAspect="1" noChangeArrowheads="1"/>
            </p:cNvPicPr>
            <p:nvPr/>
          </p:nvPicPr>
          <p:blipFill>
            <a:blip r:embed="rId5"/>
            <a:srcRect t="14911" r="1492" b="22874"/>
            <a:stretch>
              <a:fillRect/>
            </a:stretch>
          </p:blipFill>
          <p:spPr bwMode="auto">
            <a:xfrm>
              <a:off x="192" y="647"/>
              <a:ext cx="3168" cy="1513"/>
            </a:xfrm>
            <a:prstGeom prst="rect">
              <a:avLst/>
            </a:prstGeom>
            <a:noFill/>
            <a:ln w="9525">
              <a:noFill/>
              <a:miter lim="800000"/>
              <a:headEnd/>
              <a:tailEnd/>
            </a:ln>
          </p:spPr>
        </p:pic>
        <p:sp>
          <p:nvSpPr>
            <p:cNvPr id="71712" name="AutoShape 18"/>
            <p:cNvSpPr>
              <a:spLocks noChangeArrowheads="1"/>
            </p:cNvSpPr>
            <p:nvPr/>
          </p:nvSpPr>
          <p:spPr bwMode="auto">
            <a:xfrm>
              <a:off x="1152" y="624"/>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71713" name="AutoShape 19"/>
            <p:cNvSpPr>
              <a:spLocks noChangeArrowheads="1"/>
            </p:cNvSpPr>
            <p:nvPr/>
          </p:nvSpPr>
          <p:spPr bwMode="auto">
            <a:xfrm>
              <a:off x="960" y="1968"/>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71714" name="AutoShape 20"/>
            <p:cNvSpPr>
              <a:spLocks noChangeArrowheads="1"/>
            </p:cNvSpPr>
            <p:nvPr/>
          </p:nvSpPr>
          <p:spPr bwMode="auto">
            <a:xfrm>
              <a:off x="2064" y="1824"/>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71715" name="AutoShape 21"/>
            <p:cNvSpPr>
              <a:spLocks noChangeArrowheads="1"/>
            </p:cNvSpPr>
            <p:nvPr/>
          </p:nvSpPr>
          <p:spPr bwMode="auto">
            <a:xfrm>
              <a:off x="2304" y="1968"/>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grpSp>
      <p:grpSp>
        <p:nvGrpSpPr>
          <p:cNvPr id="71695" name="Group 22"/>
          <p:cNvGrpSpPr>
            <a:grpSpLocks/>
          </p:cNvGrpSpPr>
          <p:nvPr/>
        </p:nvGrpSpPr>
        <p:grpSpPr bwMode="auto">
          <a:xfrm>
            <a:off x="6629400" y="2286000"/>
            <a:ext cx="2514600" cy="1230313"/>
            <a:chOff x="240" y="384"/>
            <a:chExt cx="3120" cy="1639"/>
          </a:xfrm>
        </p:grpSpPr>
        <p:pic>
          <p:nvPicPr>
            <p:cNvPr id="71705" name="Picture 23"/>
            <p:cNvPicPr>
              <a:picLocks noChangeAspect="1" noChangeArrowheads="1"/>
            </p:cNvPicPr>
            <p:nvPr/>
          </p:nvPicPr>
          <p:blipFill>
            <a:blip r:embed="rId6"/>
            <a:srcRect l="3120" t="18219" r="4826" b="18219"/>
            <a:stretch>
              <a:fillRect/>
            </a:stretch>
          </p:blipFill>
          <p:spPr bwMode="auto">
            <a:xfrm>
              <a:off x="240" y="384"/>
              <a:ext cx="3120" cy="1639"/>
            </a:xfrm>
            <a:prstGeom prst="rect">
              <a:avLst/>
            </a:prstGeom>
            <a:noFill/>
            <a:ln w="9525">
              <a:noFill/>
              <a:miter lim="800000"/>
              <a:headEnd/>
              <a:tailEnd/>
            </a:ln>
          </p:spPr>
        </p:pic>
        <p:sp>
          <p:nvSpPr>
            <p:cNvPr id="71706" name="AutoShape 24"/>
            <p:cNvSpPr>
              <a:spLocks noChangeArrowheads="1"/>
            </p:cNvSpPr>
            <p:nvPr/>
          </p:nvSpPr>
          <p:spPr bwMode="auto">
            <a:xfrm>
              <a:off x="816" y="576"/>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71707" name="AutoShape 25"/>
            <p:cNvSpPr>
              <a:spLocks noChangeArrowheads="1"/>
            </p:cNvSpPr>
            <p:nvPr/>
          </p:nvSpPr>
          <p:spPr bwMode="auto">
            <a:xfrm>
              <a:off x="1152" y="720"/>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71708" name="AutoShape 26"/>
            <p:cNvSpPr>
              <a:spLocks noChangeArrowheads="1"/>
            </p:cNvSpPr>
            <p:nvPr/>
          </p:nvSpPr>
          <p:spPr bwMode="auto">
            <a:xfrm>
              <a:off x="1392" y="912"/>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71709" name="AutoShape 27"/>
            <p:cNvSpPr>
              <a:spLocks noChangeArrowheads="1"/>
            </p:cNvSpPr>
            <p:nvPr/>
          </p:nvSpPr>
          <p:spPr bwMode="auto">
            <a:xfrm>
              <a:off x="624" y="1584"/>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71710" name="AutoShape 28"/>
            <p:cNvSpPr>
              <a:spLocks noChangeArrowheads="1"/>
            </p:cNvSpPr>
            <p:nvPr/>
          </p:nvSpPr>
          <p:spPr bwMode="auto">
            <a:xfrm>
              <a:off x="2208" y="535"/>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grpSp>
      <p:sp>
        <p:nvSpPr>
          <p:cNvPr id="125981" name="Text Box 29"/>
          <p:cNvSpPr txBox="1">
            <a:spLocks noChangeArrowheads="1"/>
          </p:cNvSpPr>
          <p:nvPr/>
        </p:nvSpPr>
        <p:spPr bwMode="auto">
          <a:xfrm>
            <a:off x="6629400" y="1295400"/>
            <a:ext cx="2514600" cy="925513"/>
          </a:xfrm>
          <a:prstGeom prst="rect">
            <a:avLst/>
          </a:prstGeom>
          <a:solidFill>
            <a:schemeClr val="tx1"/>
          </a:solidFill>
          <a:ln w="9525">
            <a:solidFill>
              <a:schemeClr val="tx1"/>
            </a:solidFill>
            <a:miter lim="800000"/>
            <a:headEnd/>
            <a:tailEnd/>
          </a:ln>
          <a:effectLst/>
        </p:spPr>
        <p:txBody>
          <a:bodyPr>
            <a:prstTxWarp prst="textNoShape">
              <a:avLst/>
            </a:prstTxWarp>
            <a:spAutoFit/>
          </a:bodyPr>
          <a:lstStyle/>
          <a:p>
            <a:pPr>
              <a:spcBef>
                <a:spcPct val="50000"/>
              </a:spcBef>
              <a:defRPr/>
            </a:pPr>
            <a:r>
              <a:rPr lang="en-US" sz="1800" b="1" i="1">
                <a:solidFill>
                  <a:srgbClr val="0000FF"/>
                </a:solidFill>
                <a:effectLst>
                  <a:outerShdw blurRad="38100" dist="38100" dir="2700000" algn="tl">
                    <a:srgbClr val="DDDDDD"/>
                  </a:outerShdw>
                </a:effectLst>
                <a:latin typeface="Times" charset="0"/>
              </a:rPr>
              <a:t>(2) Low salinity Antarctic intermediate water</a:t>
            </a:r>
            <a:endParaRPr lang="en-US" b="1" i="1">
              <a:solidFill>
                <a:srgbClr val="0000FF"/>
              </a:solidFill>
              <a:effectLst>
                <a:outerShdw blurRad="38100" dist="38100" dir="2700000" algn="tl">
                  <a:srgbClr val="DDDDDD"/>
                </a:outerShdw>
              </a:effectLst>
              <a:latin typeface="Times" charset="0"/>
            </a:endParaRPr>
          </a:p>
        </p:txBody>
      </p:sp>
      <p:sp>
        <p:nvSpPr>
          <p:cNvPr id="125982" name="Text Box 30"/>
          <p:cNvSpPr txBox="1">
            <a:spLocks noChangeArrowheads="1"/>
          </p:cNvSpPr>
          <p:nvPr/>
        </p:nvSpPr>
        <p:spPr bwMode="auto">
          <a:xfrm>
            <a:off x="5638800" y="381000"/>
            <a:ext cx="2514600" cy="669925"/>
          </a:xfrm>
          <a:prstGeom prst="rect">
            <a:avLst/>
          </a:prstGeom>
          <a:solidFill>
            <a:srgbClr val="FFCC00"/>
          </a:solidFill>
          <a:ln w="28575">
            <a:solidFill>
              <a:srgbClr val="FFCC00"/>
            </a:solidFill>
            <a:miter lim="800000"/>
            <a:headEnd/>
            <a:tailEnd/>
          </a:ln>
          <a:effectLst/>
        </p:spPr>
        <p:txBody>
          <a:bodyPr>
            <a:prstTxWarp prst="textNoShape">
              <a:avLst/>
            </a:prstTxWarp>
            <a:spAutoFit/>
          </a:bodyPr>
          <a:lstStyle/>
          <a:p>
            <a:pPr>
              <a:spcBef>
                <a:spcPct val="50000"/>
              </a:spcBef>
              <a:defRPr/>
            </a:pPr>
            <a:r>
              <a:rPr lang="en-US" sz="1800" b="1" i="1">
                <a:solidFill>
                  <a:srgbClr val="003366"/>
                </a:solidFill>
                <a:effectLst>
                  <a:outerShdw blurRad="38100" dist="38100" dir="2700000" algn="tl">
                    <a:srgbClr val="000000"/>
                  </a:outerShdw>
                </a:effectLst>
                <a:latin typeface="Times" charset="0"/>
              </a:rPr>
              <a:t>(1) surface waters (ventilated thermocline)</a:t>
            </a:r>
            <a:endParaRPr lang="en-US" b="1" i="1">
              <a:solidFill>
                <a:srgbClr val="FFFFFF"/>
              </a:solidFill>
              <a:effectLst>
                <a:outerShdw blurRad="38100" dist="38100" dir="2700000" algn="tl">
                  <a:srgbClr val="000000"/>
                </a:outerShdw>
              </a:effectLst>
              <a:latin typeface="Times" charset="0"/>
            </a:endParaRPr>
          </a:p>
        </p:txBody>
      </p:sp>
      <p:sp>
        <p:nvSpPr>
          <p:cNvPr id="71698" name="Text Box 31"/>
          <p:cNvSpPr txBox="1">
            <a:spLocks noChangeArrowheads="1"/>
          </p:cNvSpPr>
          <p:nvPr/>
        </p:nvSpPr>
        <p:spPr bwMode="auto">
          <a:xfrm>
            <a:off x="2286000" y="11430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(1)</a:t>
            </a:r>
            <a:endParaRPr lang="en-US">
              <a:solidFill>
                <a:srgbClr val="FFFFFF"/>
              </a:solidFill>
            </a:endParaRPr>
          </a:p>
        </p:txBody>
      </p:sp>
      <p:sp>
        <p:nvSpPr>
          <p:cNvPr id="71699" name="Text Box 32"/>
          <p:cNvSpPr txBox="1">
            <a:spLocks noChangeArrowheads="1"/>
          </p:cNvSpPr>
          <p:nvPr/>
        </p:nvSpPr>
        <p:spPr bwMode="auto">
          <a:xfrm>
            <a:off x="3200400" y="18288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(2)</a:t>
            </a:r>
            <a:endParaRPr lang="en-US">
              <a:solidFill>
                <a:srgbClr val="FFFFFF"/>
              </a:solidFill>
            </a:endParaRPr>
          </a:p>
        </p:txBody>
      </p:sp>
      <p:sp>
        <p:nvSpPr>
          <p:cNvPr id="71700" name="Text Box 33"/>
          <p:cNvSpPr txBox="1">
            <a:spLocks noChangeArrowheads="1"/>
          </p:cNvSpPr>
          <p:nvPr/>
        </p:nvSpPr>
        <p:spPr bwMode="auto">
          <a:xfrm>
            <a:off x="2514600" y="34290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(3)</a:t>
            </a:r>
            <a:endParaRPr lang="en-US">
              <a:solidFill>
                <a:srgbClr val="FFFFFF"/>
              </a:solidFill>
            </a:endParaRPr>
          </a:p>
        </p:txBody>
      </p:sp>
      <p:sp>
        <p:nvSpPr>
          <p:cNvPr id="71701" name="Text Box 34"/>
          <p:cNvSpPr txBox="1">
            <a:spLocks noChangeArrowheads="1"/>
          </p:cNvSpPr>
          <p:nvPr/>
        </p:nvSpPr>
        <p:spPr bwMode="auto">
          <a:xfrm>
            <a:off x="2971800" y="45720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(4)</a:t>
            </a:r>
            <a:endParaRPr lang="en-US">
              <a:solidFill>
                <a:srgbClr val="FFFFFF"/>
              </a:solidFill>
            </a:endParaRPr>
          </a:p>
        </p:txBody>
      </p:sp>
      <p:sp>
        <p:nvSpPr>
          <p:cNvPr id="34" name="Slide Number Placeholder 33"/>
          <p:cNvSpPr>
            <a:spLocks noGrp="1"/>
          </p:cNvSpPr>
          <p:nvPr>
            <p:ph type="sldNum" sz="quarter" idx="12"/>
          </p:nvPr>
        </p:nvSpPr>
        <p:spPr/>
        <p:txBody>
          <a:bodyPr/>
          <a:lstStyle/>
          <a:p>
            <a:pPr>
              <a:defRPr/>
            </a:pPr>
            <a:fld id="{610CF55F-537B-D14A-9739-107696394CB2}" type="slidenum">
              <a:rPr lang="en-US">
                <a:solidFill>
                  <a:srgbClr val="DADADA">
                    <a:lumMod val="10000"/>
                  </a:srgbClr>
                </a:solidFill>
              </a:rPr>
              <a:pPr>
                <a:defRPr/>
              </a:pPr>
              <a:t>17</a:t>
            </a:fld>
            <a:endParaRPr lang="en-US">
              <a:solidFill>
                <a:srgbClr val="DADADA">
                  <a:lumMod val="10000"/>
                </a:srgbClr>
              </a:solidFill>
            </a:endParaRPr>
          </a:p>
        </p:txBody>
      </p:sp>
      <p:sp>
        <p:nvSpPr>
          <p:cNvPr id="71704" name="Date Placeholder 34"/>
          <p:cNvSpPr>
            <a:spLocks noGrp="1"/>
          </p:cNvSpPr>
          <p:nvPr>
            <p:ph type="dt" sz="quarter" idx="10"/>
          </p:nvPr>
        </p:nvSpPr>
        <p:spPr>
          <a:noFill/>
        </p:spPr>
        <p:txBody>
          <a:bodyPr/>
          <a:lstStyle/>
          <a:p>
            <a:fld id="{D392C272-CC9A-4F41-BEA5-01201A683A56}" type="datetime1">
              <a:rPr lang="en-US" smtClean="0">
                <a:latin typeface="Times" pitchFamily="-105" charset="0"/>
              </a:rPr>
              <a:pPr/>
              <a:t>6/6/2017</a:t>
            </a:fld>
            <a:endParaRPr lang="en-US" smtClean="0">
              <a:latin typeface="Times" pitchFamily="-105" charset="0"/>
            </a:endParaRPr>
          </a:p>
        </p:txBody>
      </p:sp>
    </p:spTree>
    <p:extLst>
      <p:ext uri="{BB962C8B-B14F-4D97-AF65-F5344CB8AC3E}">
        <p14:creationId xmlns:p14="http://schemas.microsoft.com/office/powerpoint/2010/main" val="36643048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09600" y="0"/>
            <a:ext cx="7772400" cy="762000"/>
          </a:xfrm>
        </p:spPr>
        <p:txBody>
          <a:bodyPr/>
          <a:lstStyle/>
          <a:p>
            <a:pPr eaLnBrk="1" hangingPunct="1"/>
            <a:r>
              <a:rPr lang="en-US">
                <a:ea typeface="ＭＳ Ｐゴシック" pitchFamily="-105" charset="-128"/>
                <a:cs typeface="ＭＳ Ｐゴシック" pitchFamily="-105" charset="-128"/>
              </a:rPr>
              <a:t>Oxygen in the Atlantic at 25W</a:t>
            </a:r>
          </a:p>
        </p:txBody>
      </p:sp>
      <p:pic>
        <p:nvPicPr>
          <p:cNvPr id="73731" name="Picture 3" descr="A23_A16_OXYGEN"/>
          <p:cNvPicPr>
            <a:picLocks noChangeAspect="1" noChangeArrowheads="1"/>
          </p:cNvPicPr>
          <p:nvPr/>
        </p:nvPicPr>
        <p:blipFill>
          <a:blip r:embed="rId3"/>
          <a:srcRect/>
          <a:stretch>
            <a:fillRect/>
          </a:stretch>
        </p:blipFill>
        <p:spPr bwMode="auto">
          <a:xfrm>
            <a:off x="-76200" y="914400"/>
            <a:ext cx="7391400" cy="5711825"/>
          </a:xfrm>
          <a:prstGeom prst="rect">
            <a:avLst/>
          </a:prstGeom>
          <a:noFill/>
          <a:ln w="9525">
            <a:noFill/>
            <a:miter lim="800000"/>
            <a:headEnd/>
            <a:tailEnd/>
          </a:ln>
        </p:spPr>
      </p:pic>
      <p:pic>
        <p:nvPicPr>
          <p:cNvPr id="73732" name="Picture 6"/>
          <p:cNvPicPr>
            <a:picLocks noChangeAspect="1" noChangeArrowheads="1"/>
          </p:cNvPicPr>
          <p:nvPr/>
        </p:nvPicPr>
        <p:blipFill>
          <a:blip r:embed="rId4"/>
          <a:srcRect l="10823" t="68182" r="65646" b="7545"/>
          <a:stretch>
            <a:fillRect/>
          </a:stretch>
        </p:blipFill>
        <p:spPr bwMode="auto">
          <a:xfrm>
            <a:off x="7889875" y="0"/>
            <a:ext cx="1254125" cy="1676400"/>
          </a:xfrm>
          <a:prstGeom prst="rect">
            <a:avLst/>
          </a:prstGeom>
          <a:noFill/>
          <a:ln w="38100">
            <a:solidFill>
              <a:srgbClr val="800080"/>
            </a:solidFill>
            <a:miter lim="800000"/>
            <a:headEnd/>
            <a:tailEnd/>
          </a:ln>
        </p:spPr>
      </p:pic>
      <p:sp>
        <p:nvSpPr>
          <p:cNvPr id="73733" name="Text Box 7"/>
          <p:cNvSpPr txBox="1">
            <a:spLocks noChangeArrowheads="1"/>
          </p:cNvSpPr>
          <p:nvPr/>
        </p:nvSpPr>
        <p:spPr bwMode="auto">
          <a:xfrm>
            <a:off x="2590800" y="18288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(1)</a:t>
            </a:r>
            <a:endParaRPr lang="en-US">
              <a:solidFill>
                <a:srgbClr val="FFFFFF"/>
              </a:solidFill>
            </a:endParaRPr>
          </a:p>
        </p:txBody>
      </p:sp>
      <p:sp>
        <p:nvSpPr>
          <p:cNvPr id="73734" name="Text Box 8"/>
          <p:cNvSpPr txBox="1">
            <a:spLocks noChangeArrowheads="1"/>
          </p:cNvSpPr>
          <p:nvPr/>
        </p:nvSpPr>
        <p:spPr bwMode="auto">
          <a:xfrm>
            <a:off x="2133600" y="24384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(2)</a:t>
            </a:r>
            <a:endParaRPr lang="en-US">
              <a:solidFill>
                <a:srgbClr val="FFFFFF"/>
              </a:solidFill>
            </a:endParaRPr>
          </a:p>
        </p:txBody>
      </p:sp>
      <p:sp>
        <p:nvSpPr>
          <p:cNvPr id="73735" name="Text Box 9"/>
          <p:cNvSpPr txBox="1">
            <a:spLocks noChangeArrowheads="1"/>
          </p:cNvSpPr>
          <p:nvPr/>
        </p:nvSpPr>
        <p:spPr bwMode="auto">
          <a:xfrm>
            <a:off x="2362200" y="35814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(3)</a:t>
            </a:r>
            <a:endParaRPr lang="en-US">
              <a:solidFill>
                <a:srgbClr val="FFFFFF"/>
              </a:solidFill>
            </a:endParaRPr>
          </a:p>
        </p:txBody>
      </p:sp>
      <p:sp>
        <p:nvSpPr>
          <p:cNvPr id="73736" name="Text Box 10"/>
          <p:cNvSpPr txBox="1">
            <a:spLocks noChangeArrowheads="1"/>
          </p:cNvSpPr>
          <p:nvPr/>
        </p:nvSpPr>
        <p:spPr bwMode="auto">
          <a:xfrm>
            <a:off x="2819400" y="47244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(4)</a:t>
            </a:r>
            <a:endParaRPr lang="en-US">
              <a:solidFill>
                <a:srgbClr val="FFFFFF"/>
              </a:solidFill>
            </a:endParaRPr>
          </a:p>
        </p:txBody>
      </p:sp>
      <p:sp>
        <p:nvSpPr>
          <p:cNvPr id="73737" name="Rectangle 11"/>
          <p:cNvSpPr>
            <a:spLocks noGrp="1" noChangeArrowheads="1"/>
          </p:cNvSpPr>
          <p:nvPr>
            <p:ph type="body" idx="1"/>
          </p:nvPr>
        </p:nvSpPr>
        <p:spPr>
          <a:xfrm>
            <a:off x="7315200" y="2057400"/>
            <a:ext cx="1905000" cy="2286000"/>
          </a:xfrm>
        </p:spPr>
        <p:txBody>
          <a:bodyPr/>
          <a:lstStyle/>
          <a:p>
            <a:pPr eaLnBrk="1" hangingPunct="1">
              <a:buFontTx/>
              <a:buNone/>
            </a:pPr>
            <a:r>
              <a:rPr lang="en-US">
                <a:ea typeface="ＭＳ Ｐゴシック" pitchFamily="-105" charset="-128"/>
                <a:cs typeface="ＭＳ Ｐゴシック" pitchFamily="-105" charset="-128"/>
              </a:rPr>
              <a:t>(1) Upper</a:t>
            </a:r>
          </a:p>
          <a:p>
            <a:pPr eaLnBrk="1" hangingPunct="1">
              <a:buFontTx/>
              <a:buNone/>
            </a:pPr>
            <a:r>
              <a:rPr lang="en-US">
                <a:ea typeface="ＭＳ Ｐゴシック" pitchFamily="-105" charset="-128"/>
                <a:cs typeface="ＭＳ Ｐゴシック" pitchFamily="-105" charset="-128"/>
              </a:rPr>
              <a:t>(2) AAIW and LSW</a:t>
            </a:r>
          </a:p>
          <a:p>
            <a:pPr eaLnBrk="1" hangingPunct="1">
              <a:buFontTx/>
              <a:buNone/>
            </a:pPr>
            <a:r>
              <a:rPr lang="en-US">
                <a:ea typeface="ＭＳ Ｐゴシック" pitchFamily="-105" charset="-128"/>
                <a:cs typeface="ＭＳ Ｐゴシック" pitchFamily="-105" charset="-128"/>
              </a:rPr>
              <a:t>(3) NADW</a:t>
            </a:r>
          </a:p>
          <a:p>
            <a:pPr eaLnBrk="1" hangingPunct="1">
              <a:buFontTx/>
              <a:buNone/>
            </a:pPr>
            <a:r>
              <a:rPr lang="en-US">
                <a:ea typeface="ＭＳ Ｐゴシック" pitchFamily="-105" charset="-128"/>
                <a:cs typeface="ＭＳ Ｐゴシック" pitchFamily="-105" charset="-128"/>
              </a:rPr>
              <a:t>(4) AABW</a:t>
            </a:r>
          </a:p>
        </p:txBody>
      </p:sp>
      <p:sp>
        <p:nvSpPr>
          <p:cNvPr id="73738" name="Footer Placeholder 9"/>
          <p:cNvSpPr>
            <a:spLocks noGrp="1"/>
          </p:cNvSpPr>
          <p:nvPr>
            <p:ph type="ftr" sz="quarter" idx="11"/>
          </p:nvPr>
        </p:nvSpPr>
        <p:spPr>
          <a:noFill/>
        </p:spPr>
        <p:txBody>
          <a:bodyPr/>
          <a:lstStyle/>
          <a:p>
            <a:r>
              <a:rPr lang="en-US" smtClean="0">
                <a:latin typeface="Times" pitchFamily="-105" charset="0"/>
              </a:rPr>
              <a:t>Talley SIO 210 (2016)</a:t>
            </a:r>
          </a:p>
        </p:txBody>
      </p:sp>
      <p:sp>
        <p:nvSpPr>
          <p:cNvPr id="11" name="Slide Number Placeholder 10"/>
          <p:cNvSpPr>
            <a:spLocks noGrp="1"/>
          </p:cNvSpPr>
          <p:nvPr>
            <p:ph type="sldNum" sz="quarter" idx="12"/>
          </p:nvPr>
        </p:nvSpPr>
        <p:spPr/>
        <p:txBody>
          <a:bodyPr/>
          <a:lstStyle/>
          <a:p>
            <a:pPr>
              <a:defRPr/>
            </a:pPr>
            <a:fld id="{66F42780-D49D-8B4D-9880-A70095CCB6E1}" type="slidenum">
              <a:rPr lang="en-US">
                <a:solidFill>
                  <a:srgbClr val="DADADA">
                    <a:lumMod val="10000"/>
                  </a:srgbClr>
                </a:solidFill>
              </a:rPr>
              <a:pPr>
                <a:defRPr/>
              </a:pPr>
              <a:t>18</a:t>
            </a:fld>
            <a:endParaRPr lang="en-US">
              <a:solidFill>
                <a:srgbClr val="DADADA">
                  <a:lumMod val="10000"/>
                </a:srgbClr>
              </a:solidFill>
            </a:endParaRPr>
          </a:p>
        </p:txBody>
      </p:sp>
      <p:sp>
        <p:nvSpPr>
          <p:cNvPr id="73740" name="Date Placeholder 11"/>
          <p:cNvSpPr>
            <a:spLocks noGrp="1"/>
          </p:cNvSpPr>
          <p:nvPr>
            <p:ph type="dt" sz="quarter" idx="10"/>
          </p:nvPr>
        </p:nvSpPr>
        <p:spPr>
          <a:noFill/>
        </p:spPr>
        <p:txBody>
          <a:bodyPr/>
          <a:lstStyle/>
          <a:p>
            <a:fld id="{05993826-1844-7541-812E-6ACCEADCA172}" type="datetime1">
              <a:rPr lang="en-US" smtClean="0">
                <a:latin typeface="Times" pitchFamily="-105" charset="0"/>
              </a:rPr>
              <a:pPr/>
              <a:t>6/6/2017</a:t>
            </a:fld>
            <a:endParaRPr lang="en-US" smtClean="0">
              <a:latin typeface="Times" pitchFamily="-105" charset="0"/>
            </a:endParaRPr>
          </a:p>
        </p:txBody>
      </p:sp>
    </p:spTree>
    <p:extLst>
      <p:ext uri="{BB962C8B-B14F-4D97-AF65-F5344CB8AC3E}">
        <p14:creationId xmlns:p14="http://schemas.microsoft.com/office/powerpoint/2010/main" val="31899251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0" y="0"/>
            <a:ext cx="5715000" cy="609600"/>
          </a:xfrm>
        </p:spPr>
        <p:txBody>
          <a:bodyPr/>
          <a:lstStyle/>
          <a:p>
            <a:pPr eaLnBrk="1" hangingPunct="1"/>
            <a:r>
              <a:rPr lang="en-US" sz="2400">
                <a:ea typeface="ＭＳ Ｐゴシック" pitchFamily="-105" charset="-128"/>
                <a:cs typeface="ＭＳ Ｐゴシック" pitchFamily="-105" charset="-128"/>
              </a:rPr>
              <a:t>Eastern Indian water masses</a:t>
            </a:r>
          </a:p>
        </p:txBody>
      </p:sp>
      <p:pic>
        <p:nvPicPr>
          <p:cNvPr id="83971" name="Picture 3"/>
          <p:cNvPicPr>
            <a:picLocks noChangeAspect="1" noChangeArrowheads="1"/>
          </p:cNvPicPr>
          <p:nvPr/>
        </p:nvPicPr>
        <p:blipFill>
          <a:blip r:embed="rId3"/>
          <a:srcRect l="2272" t="10823" r="18182" b="5882"/>
          <a:stretch>
            <a:fillRect/>
          </a:stretch>
        </p:blipFill>
        <p:spPr bwMode="auto">
          <a:xfrm>
            <a:off x="0" y="838200"/>
            <a:ext cx="6977063" cy="5392738"/>
          </a:xfrm>
          <a:prstGeom prst="rect">
            <a:avLst/>
          </a:prstGeom>
          <a:noFill/>
          <a:ln w="9525">
            <a:noFill/>
            <a:miter lim="800000"/>
            <a:headEnd/>
            <a:tailEnd/>
          </a:ln>
        </p:spPr>
      </p:pic>
      <p:sp>
        <p:nvSpPr>
          <p:cNvPr id="104452" name="Text Box 4"/>
          <p:cNvSpPr txBox="1">
            <a:spLocks noChangeArrowheads="1"/>
          </p:cNvSpPr>
          <p:nvPr/>
        </p:nvSpPr>
        <p:spPr bwMode="auto">
          <a:xfrm>
            <a:off x="2743200" y="6172200"/>
            <a:ext cx="838200" cy="457200"/>
          </a:xfrm>
          <a:prstGeom prst="rect">
            <a:avLst/>
          </a:prstGeom>
          <a:solidFill>
            <a:schemeClr val="bg1"/>
          </a:solidFill>
          <a:ln w="9525">
            <a:noFill/>
            <a:miter lim="800000"/>
            <a:headEnd/>
            <a:tailEnd/>
          </a:ln>
          <a:effectLst/>
        </p:spPr>
        <p:txBody>
          <a:bodyPr>
            <a:prstTxWarp prst="textNoShape">
              <a:avLst/>
            </a:prstTxWarp>
            <a:spAutoFit/>
          </a:bodyPr>
          <a:lstStyle/>
          <a:p>
            <a:pPr>
              <a:spcBef>
                <a:spcPct val="50000"/>
              </a:spcBef>
              <a:defRPr/>
            </a:pPr>
            <a:r>
              <a:rPr lang="en-US" b="1" i="1">
                <a:solidFill>
                  <a:srgbClr val="FFFFFF"/>
                </a:solidFill>
                <a:effectLst>
                  <a:outerShdw blurRad="38100" dist="38100" dir="2700000" algn="tl">
                    <a:srgbClr val="000000"/>
                  </a:outerShdw>
                </a:effectLst>
                <a:latin typeface="Times" charset="0"/>
              </a:rPr>
              <a:t>32°S</a:t>
            </a:r>
            <a:endParaRPr lang="en-US" i="1">
              <a:solidFill>
                <a:srgbClr val="FFFFFF"/>
              </a:solidFill>
              <a:latin typeface="Times" charset="0"/>
            </a:endParaRPr>
          </a:p>
        </p:txBody>
      </p:sp>
      <p:sp>
        <p:nvSpPr>
          <p:cNvPr id="83973" name="Line 5"/>
          <p:cNvSpPr>
            <a:spLocks noChangeShapeType="1"/>
          </p:cNvSpPr>
          <p:nvPr/>
        </p:nvSpPr>
        <p:spPr bwMode="auto">
          <a:xfrm flipH="1" flipV="1">
            <a:off x="3124200" y="1143000"/>
            <a:ext cx="0" cy="4648200"/>
          </a:xfrm>
          <a:prstGeom prst="line">
            <a:avLst/>
          </a:prstGeom>
          <a:noFill/>
          <a:ln w="9525">
            <a:solidFill>
              <a:schemeClr val="tx1"/>
            </a:solidFill>
            <a:round/>
            <a:headEnd/>
            <a:tailEnd/>
          </a:ln>
        </p:spPr>
        <p:txBody>
          <a:bodyPr wrap="none" anchor="ctr">
            <a:prstTxWarp prst="textNoShape">
              <a:avLst/>
            </a:prstTxWarp>
          </a:bodyPr>
          <a:lstStyle/>
          <a:p>
            <a:endParaRPr lang="en-US">
              <a:solidFill>
                <a:srgbClr val="FFFFFF"/>
              </a:solidFill>
            </a:endParaRPr>
          </a:p>
        </p:txBody>
      </p:sp>
      <p:sp>
        <p:nvSpPr>
          <p:cNvPr id="83974" name="AutoShape 6"/>
          <p:cNvSpPr>
            <a:spLocks noChangeArrowheads="1"/>
          </p:cNvSpPr>
          <p:nvPr/>
        </p:nvSpPr>
        <p:spPr bwMode="auto">
          <a:xfrm>
            <a:off x="1371600" y="3429000"/>
            <a:ext cx="1066800" cy="304800"/>
          </a:xfrm>
          <a:prstGeom prst="rightArrow">
            <a:avLst>
              <a:gd name="adj1" fmla="val 50000"/>
              <a:gd name="adj2" fmla="val 87500"/>
            </a:avLst>
          </a:prstGeom>
          <a:solidFill>
            <a:srgbClr val="FF0000"/>
          </a:solidFill>
          <a:ln w="9525">
            <a:solidFill>
              <a:srgbClr val="660033"/>
            </a:solidFill>
            <a:miter lim="800000"/>
            <a:headEnd/>
            <a:tailEnd/>
          </a:ln>
        </p:spPr>
        <p:txBody>
          <a:bodyPr wrap="none" anchor="ctr">
            <a:prstTxWarp prst="textNoShape">
              <a:avLst/>
            </a:prstTxWarp>
          </a:bodyPr>
          <a:lstStyle/>
          <a:p>
            <a:endParaRPr lang="en-US">
              <a:solidFill>
                <a:srgbClr val="FFFFFF"/>
              </a:solidFill>
            </a:endParaRPr>
          </a:p>
        </p:txBody>
      </p:sp>
      <p:pic>
        <p:nvPicPr>
          <p:cNvPr id="83975" name="Picture 7"/>
          <p:cNvPicPr>
            <a:picLocks noChangeAspect="1" noChangeArrowheads="1"/>
          </p:cNvPicPr>
          <p:nvPr/>
        </p:nvPicPr>
        <p:blipFill>
          <a:blip r:embed="rId4"/>
          <a:srcRect l="10823" t="70454" r="65646" b="7545"/>
          <a:stretch>
            <a:fillRect/>
          </a:stretch>
        </p:blipFill>
        <p:spPr bwMode="auto">
          <a:xfrm>
            <a:off x="7010400" y="152400"/>
            <a:ext cx="1527175" cy="1847850"/>
          </a:xfrm>
          <a:prstGeom prst="rect">
            <a:avLst/>
          </a:prstGeom>
          <a:noFill/>
          <a:ln w="38100">
            <a:solidFill>
              <a:srgbClr val="800080"/>
            </a:solidFill>
            <a:miter lim="800000"/>
            <a:headEnd/>
            <a:tailEnd/>
          </a:ln>
        </p:spPr>
      </p:pic>
      <p:sp>
        <p:nvSpPr>
          <p:cNvPr id="83976" name="AutoShape 13"/>
          <p:cNvSpPr>
            <a:spLocks noChangeArrowheads="1"/>
          </p:cNvSpPr>
          <p:nvPr/>
        </p:nvSpPr>
        <p:spPr bwMode="auto">
          <a:xfrm>
            <a:off x="4876800" y="2667000"/>
            <a:ext cx="1012825" cy="280988"/>
          </a:xfrm>
          <a:prstGeom prst="leftArrow">
            <a:avLst>
              <a:gd name="adj1" fmla="val 50000"/>
              <a:gd name="adj2" fmla="val 90113"/>
            </a:avLst>
          </a:prstGeom>
          <a:solidFill>
            <a:srgbClr val="00FF00"/>
          </a:solidFill>
          <a:ln w="9525">
            <a:solidFill>
              <a:srgbClr val="660033"/>
            </a:solidFill>
            <a:miter lim="800000"/>
            <a:headEnd/>
            <a:tailEnd/>
          </a:ln>
        </p:spPr>
        <p:txBody>
          <a:bodyPr wrap="none" anchor="ctr">
            <a:prstTxWarp prst="textNoShape">
              <a:avLst/>
            </a:prstTxWarp>
          </a:bodyPr>
          <a:lstStyle/>
          <a:p>
            <a:endParaRPr lang="en-US">
              <a:solidFill>
                <a:srgbClr val="FFFFFF"/>
              </a:solidFill>
            </a:endParaRPr>
          </a:p>
        </p:txBody>
      </p:sp>
      <p:sp>
        <p:nvSpPr>
          <p:cNvPr id="83977" name="AutoShape 14"/>
          <p:cNvSpPr>
            <a:spLocks noChangeArrowheads="1"/>
          </p:cNvSpPr>
          <p:nvPr/>
        </p:nvSpPr>
        <p:spPr bwMode="auto">
          <a:xfrm>
            <a:off x="1981200" y="1371600"/>
            <a:ext cx="1012825" cy="280988"/>
          </a:xfrm>
          <a:prstGeom prst="leftArrow">
            <a:avLst>
              <a:gd name="adj1" fmla="val 50000"/>
              <a:gd name="adj2" fmla="val 90113"/>
            </a:avLst>
          </a:prstGeom>
          <a:solidFill>
            <a:srgbClr val="00FF00"/>
          </a:solidFill>
          <a:ln w="9525">
            <a:solidFill>
              <a:srgbClr val="660033"/>
            </a:solidFill>
            <a:miter lim="800000"/>
            <a:headEnd/>
            <a:tailEnd/>
          </a:ln>
        </p:spPr>
        <p:txBody>
          <a:bodyPr wrap="none" anchor="ctr">
            <a:prstTxWarp prst="textNoShape">
              <a:avLst/>
            </a:prstTxWarp>
          </a:bodyPr>
          <a:lstStyle/>
          <a:p>
            <a:endParaRPr lang="en-US">
              <a:solidFill>
                <a:srgbClr val="FFFFFF"/>
              </a:solidFill>
            </a:endParaRPr>
          </a:p>
        </p:txBody>
      </p:sp>
      <p:sp>
        <p:nvSpPr>
          <p:cNvPr id="83978" name="Text Box 15"/>
          <p:cNvSpPr txBox="1">
            <a:spLocks noChangeArrowheads="1"/>
          </p:cNvSpPr>
          <p:nvPr/>
        </p:nvSpPr>
        <p:spPr bwMode="auto">
          <a:xfrm>
            <a:off x="2971800" y="11430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(1)</a:t>
            </a:r>
            <a:endParaRPr lang="en-US">
              <a:solidFill>
                <a:srgbClr val="FFFFFF"/>
              </a:solidFill>
            </a:endParaRPr>
          </a:p>
        </p:txBody>
      </p:sp>
      <p:sp>
        <p:nvSpPr>
          <p:cNvPr id="83979" name="Text Box 16"/>
          <p:cNvSpPr txBox="1">
            <a:spLocks noChangeArrowheads="1"/>
          </p:cNvSpPr>
          <p:nvPr/>
        </p:nvSpPr>
        <p:spPr bwMode="auto">
          <a:xfrm>
            <a:off x="2362200" y="16764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(2)</a:t>
            </a:r>
            <a:endParaRPr lang="en-US">
              <a:solidFill>
                <a:srgbClr val="FFFFFF"/>
              </a:solidFill>
            </a:endParaRPr>
          </a:p>
        </p:txBody>
      </p:sp>
      <p:sp>
        <p:nvSpPr>
          <p:cNvPr id="83980" name="Text Box 17"/>
          <p:cNvSpPr txBox="1">
            <a:spLocks noChangeArrowheads="1"/>
          </p:cNvSpPr>
          <p:nvPr/>
        </p:nvSpPr>
        <p:spPr bwMode="auto">
          <a:xfrm>
            <a:off x="3962400" y="23622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(3)</a:t>
            </a:r>
            <a:endParaRPr lang="en-US">
              <a:solidFill>
                <a:srgbClr val="FFFFFF"/>
              </a:solidFill>
            </a:endParaRPr>
          </a:p>
        </p:txBody>
      </p:sp>
      <p:sp>
        <p:nvSpPr>
          <p:cNvPr id="83981" name="Text Box 18"/>
          <p:cNvSpPr txBox="1">
            <a:spLocks noChangeArrowheads="1"/>
          </p:cNvSpPr>
          <p:nvPr/>
        </p:nvSpPr>
        <p:spPr bwMode="auto">
          <a:xfrm>
            <a:off x="685800" y="33528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(4)</a:t>
            </a:r>
            <a:endParaRPr lang="en-US">
              <a:solidFill>
                <a:srgbClr val="FFFFFF"/>
              </a:solidFill>
            </a:endParaRPr>
          </a:p>
        </p:txBody>
      </p:sp>
      <p:sp>
        <p:nvSpPr>
          <p:cNvPr id="83982" name="Text Box 19"/>
          <p:cNvSpPr txBox="1">
            <a:spLocks noChangeArrowheads="1"/>
          </p:cNvSpPr>
          <p:nvPr/>
        </p:nvSpPr>
        <p:spPr bwMode="auto">
          <a:xfrm>
            <a:off x="2514600" y="27432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(3)</a:t>
            </a:r>
            <a:endParaRPr lang="en-US">
              <a:solidFill>
                <a:srgbClr val="FFFFFF"/>
              </a:solidFill>
            </a:endParaRPr>
          </a:p>
        </p:txBody>
      </p:sp>
      <p:sp>
        <p:nvSpPr>
          <p:cNvPr id="83983" name="Rectangle 20"/>
          <p:cNvSpPr>
            <a:spLocks noChangeArrowheads="1"/>
          </p:cNvSpPr>
          <p:nvPr/>
        </p:nvSpPr>
        <p:spPr bwMode="auto">
          <a:xfrm>
            <a:off x="7239000" y="2286000"/>
            <a:ext cx="1905000" cy="3048000"/>
          </a:xfrm>
          <a:prstGeom prst="rect">
            <a:avLst/>
          </a:prstGeom>
          <a:noFill/>
          <a:ln w="9525">
            <a:noFill/>
            <a:miter lim="800000"/>
            <a:headEnd/>
            <a:tailEnd/>
          </a:ln>
        </p:spPr>
        <p:txBody>
          <a:bodyPr>
            <a:prstTxWarp prst="textNoShape">
              <a:avLst/>
            </a:prstTxWarp>
          </a:bodyPr>
          <a:lstStyle/>
          <a:p>
            <a:pPr marL="342900" indent="-342900" eaLnBrk="1" hangingPunct="1">
              <a:spcBef>
                <a:spcPct val="20000"/>
              </a:spcBef>
            </a:pPr>
            <a:r>
              <a:rPr lang="en-US">
                <a:solidFill>
                  <a:srgbClr val="161616"/>
                </a:solidFill>
                <a:latin typeface="Verdana" pitchFamily="-105" charset="0"/>
              </a:rPr>
              <a:t>(1) Upper</a:t>
            </a:r>
          </a:p>
          <a:p>
            <a:pPr marL="342900" indent="-342900" eaLnBrk="1" hangingPunct="1">
              <a:spcBef>
                <a:spcPct val="20000"/>
              </a:spcBef>
            </a:pPr>
            <a:r>
              <a:rPr lang="en-US">
                <a:solidFill>
                  <a:srgbClr val="161616"/>
                </a:solidFill>
                <a:latin typeface="Verdana" pitchFamily="-105" charset="0"/>
              </a:rPr>
              <a:t>(2) AAIW and RSW</a:t>
            </a:r>
          </a:p>
          <a:p>
            <a:pPr marL="342900" indent="-342900" eaLnBrk="1" hangingPunct="1">
              <a:spcBef>
                <a:spcPct val="20000"/>
              </a:spcBef>
            </a:pPr>
            <a:r>
              <a:rPr lang="en-US">
                <a:solidFill>
                  <a:srgbClr val="161616"/>
                </a:solidFill>
                <a:latin typeface="Verdana" pitchFamily="-105" charset="0"/>
              </a:rPr>
              <a:t>(3) NADW and IDW</a:t>
            </a:r>
          </a:p>
          <a:p>
            <a:pPr marL="342900" indent="-342900" eaLnBrk="1" hangingPunct="1">
              <a:spcBef>
                <a:spcPct val="20000"/>
              </a:spcBef>
            </a:pPr>
            <a:r>
              <a:rPr lang="en-US">
                <a:solidFill>
                  <a:srgbClr val="161616"/>
                </a:solidFill>
                <a:latin typeface="Verdana" pitchFamily="-105" charset="0"/>
              </a:rPr>
              <a:t>(4) LCBW (AABW)</a:t>
            </a:r>
          </a:p>
        </p:txBody>
      </p:sp>
      <p:sp>
        <p:nvSpPr>
          <p:cNvPr id="83984" name="Text Box 21"/>
          <p:cNvSpPr txBox="1">
            <a:spLocks noChangeArrowheads="1"/>
          </p:cNvSpPr>
          <p:nvPr/>
        </p:nvSpPr>
        <p:spPr bwMode="auto">
          <a:xfrm>
            <a:off x="5105400" y="13716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(2)</a:t>
            </a:r>
            <a:endParaRPr lang="en-US">
              <a:solidFill>
                <a:srgbClr val="FFFFFF"/>
              </a:solidFill>
            </a:endParaRPr>
          </a:p>
        </p:txBody>
      </p:sp>
      <p:sp>
        <p:nvSpPr>
          <p:cNvPr id="83985" name="Footer Placeholder 16"/>
          <p:cNvSpPr>
            <a:spLocks noGrp="1"/>
          </p:cNvSpPr>
          <p:nvPr>
            <p:ph type="ftr" sz="quarter" idx="11"/>
          </p:nvPr>
        </p:nvSpPr>
        <p:spPr>
          <a:noFill/>
        </p:spPr>
        <p:txBody>
          <a:bodyPr/>
          <a:lstStyle/>
          <a:p>
            <a:r>
              <a:rPr lang="en-US" smtClean="0">
                <a:latin typeface="Times" pitchFamily="-105" charset="0"/>
              </a:rPr>
              <a:t>Talley SIO 210 (2016)</a:t>
            </a:r>
          </a:p>
        </p:txBody>
      </p:sp>
      <p:sp>
        <p:nvSpPr>
          <p:cNvPr id="18" name="Slide Number Placeholder 17"/>
          <p:cNvSpPr>
            <a:spLocks noGrp="1"/>
          </p:cNvSpPr>
          <p:nvPr>
            <p:ph type="sldNum" sz="quarter" idx="12"/>
          </p:nvPr>
        </p:nvSpPr>
        <p:spPr/>
        <p:txBody>
          <a:bodyPr/>
          <a:lstStyle/>
          <a:p>
            <a:pPr>
              <a:defRPr/>
            </a:pPr>
            <a:fld id="{CBCC16A2-3FCF-574D-BB02-74E800A3CC5C}" type="slidenum">
              <a:rPr lang="en-US">
                <a:solidFill>
                  <a:srgbClr val="DADADA">
                    <a:lumMod val="10000"/>
                  </a:srgbClr>
                </a:solidFill>
              </a:rPr>
              <a:pPr>
                <a:defRPr/>
              </a:pPr>
              <a:t>19</a:t>
            </a:fld>
            <a:endParaRPr lang="en-US">
              <a:solidFill>
                <a:srgbClr val="DADADA">
                  <a:lumMod val="10000"/>
                </a:srgbClr>
              </a:solidFill>
            </a:endParaRPr>
          </a:p>
        </p:txBody>
      </p:sp>
      <p:sp>
        <p:nvSpPr>
          <p:cNvPr id="83987" name="Date Placeholder 18"/>
          <p:cNvSpPr>
            <a:spLocks noGrp="1"/>
          </p:cNvSpPr>
          <p:nvPr>
            <p:ph type="dt" sz="quarter" idx="10"/>
          </p:nvPr>
        </p:nvSpPr>
        <p:spPr>
          <a:noFill/>
        </p:spPr>
        <p:txBody>
          <a:bodyPr/>
          <a:lstStyle/>
          <a:p>
            <a:fld id="{7650D1AD-FCA2-384F-B75A-0787070A6CC5}" type="datetime1">
              <a:rPr lang="en-US" smtClean="0">
                <a:latin typeface="Times" pitchFamily="-105" charset="0"/>
              </a:rPr>
              <a:pPr/>
              <a:t>6/6/2017</a:t>
            </a:fld>
            <a:endParaRPr lang="en-US" smtClean="0">
              <a:latin typeface="Times" pitchFamily="-105" charset="0"/>
            </a:endParaRPr>
          </a:p>
        </p:txBody>
      </p:sp>
    </p:spTree>
    <p:extLst>
      <p:ext uri="{BB962C8B-B14F-4D97-AF65-F5344CB8AC3E}">
        <p14:creationId xmlns:p14="http://schemas.microsoft.com/office/powerpoint/2010/main" val="319566972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ea typeface="ＭＳ Ｐゴシック" pitchFamily="-105" charset="-128"/>
                <a:cs typeface="ＭＳ Ｐゴシック" pitchFamily="-105" charset="-128"/>
              </a:rPr>
              <a:t>Upper ocean circulation</a:t>
            </a:r>
          </a:p>
        </p:txBody>
      </p:sp>
      <p:sp>
        <p:nvSpPr>
          <p:cNvPr id="16387" name="Text Box 4"/>
          <p:cNvSpPr txBox="1">
            <a:spLocks noChangeArrowheads="1"/>
          </p:cNvSpPr>
          <p:nvPr/>
        </p:nvSpPr>
        <p:spPr bwMode="auto">
          <a:xfrm>
            <a:off x="228600" y="5791200"/>
            <a:ext cx="8458200" cy="830263"/>
          </a:xfrm>
          <a:prstGeom prst="rect">
            <a:avLst/>
          </a:prstGeom>
          <a:noFill/>
          <a:ln w="9525">
            <a:noFill/>
            <a:miter lim="800000"/>
            <a:headEnd/>
            <a:tailEnd/>
          </a:ln>
        </p:spPr>
        <p:txBody>
          <a:bodyPr>
            <a:prstTxWarp prst="textNoShape">
              <a:avLst/>
            </a:prstTxWarp>
            <a:spAutoFit/>
          </a:bodyPr>
          <a:lstStyle/>
          <a:p>
            <a:pPr>
              <a:spcBef>
                <a:spcPct val="50000"/>
              </a:spcBef>
              <a:defRPr/>
            </a:pPr>
            <a:r>
              <a:rPr lang="en-US" dirty="0">
                <a:solidFill>
                  <a:schemeClr val="accent4">
                    <a:lumMod val="10000"/>
                  </a:schemeClr>
                </a:solidFill>
                <a:latin typeface="Times" charset="0"/>
              </a:rPr>
              <a:t>Gyres, western boundary currents, Antarctic Circumpolar Current, equatorial circulations</a:t>
            </a:r>
          </a:p>
        </p:txBody>
      </p:sp>
      <p:pic>
        <p:nvPicPr>
          <p:cNvPr id="17412" name="Picture 6" descr="fig14.1_UpperOceanCurrentMap_DPO.pdf"/>
          <p:cNvPicPr>
            <a:picLocks noChangeAspect="1"/>
          </p:cNvPicPr>
          <p:nvPr/>
        </p:nvPicPr>
        <p:blipFill>
          <a:blip r:embed="rId3"/>
          <a:srcRect l="4167" t="28889" r="5556" b="29630"/>
          <a:stretch>
            <a:fillRect/>
          </a:stretch>
        </p:blipFill>
        <p:spPr bwMode="auto">
          <a:xfrm>
            <a:off x="0" y="685800"/>
            <a:ext cx="9021763" cy="5181600"/>
          </a:xfrm>
          <a:prstGeom prst="rect">
            <a:avLst/>
          </a:prstGeom>
          <a:solidFill>
            <a:schemeClr val="tx1"/>
          </a:solidFill>
          <a:ln w="9525">
            <a:noFill/>
            <a:miter lim="800000"/>
            <a:headEnd/>
            <a:tailEnd/>
          </a:ln>
        </p:spPr>
      </p:pic>
      <p:sp>
        <p:nvSpPr>
          <p:cNvPr id="7" name="Slide Number Placeholder 6"/>
          <p:cNvSpPr>
            <a:spLocks noGrp="1"/>
          </p:cNvSpPr>
          <p:nvPr>
            <p:ph type="sldNum" sz="quarter" idx="12"/>
          </p:nvPr>
        </p:nvSpPr>
        <p:spPr/>
        <p:txBody>
          <a:bodyPr/>
          <a:lstStyle/>
          <a:p>
            <a:pPr>
              <a:defRPr/>
            </a:pPr>
            <a:fld id="{69527F8D-AE20-7C49-B431-7F00F7E9C560}" type="slidenum">
              <a:rPr lang="en-US"/>
              <a:pPr>
                <a:defRPr/>
              </a:pPr>
              <a:t>2</a:t>
            </a:fld>
            <a:endParaRPr lang="en-US"/>
          </a:p>
        </p:txBody>
      </p:sp>
    </p:spTree>
    <p:extLst>
      <p:ext uri="{BB962C8B-B14F-4D97-AF65-F5344CB8AC3E}">
        <p14:creationId xmlns:p14="http://schemas.microsoft.com/office/powerpoint/2010/main" val="8863546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srcRect l="2272" t="5882" r="19698" b="6863"/>
          <a:stretch>
            <a:fillRect/>
          </a:stretch>
        </p:blipFill>
        <p:spPr bwMode="auto">
          <a:xfrm>
            <a:off x="0" y="685800"/>
            <a:ext cx="6705600" cy="5794375"/>
          </a:xfrm>
          <a:prstGeom prst="rect">
            <a:avLst/>
          </a:prstGeom>
          <a:noFill/>
          <a:ln w="9525">
            <a:noFill/>
            <a:miter lim="800000"/>
            <a:headEnd/>
            <a:tailEnd/>
          </a:ln>
        </p:spPr>
      </p:pic>
      <p:sp>
        <p:nvSpPr>
          <p:cNvPr id="86019" name="Rectangle 3"/>
          <p:cNvSpPr>
            <a:spLocks noGrp="1" noChangeArrowheads="1"/>
          </p:cNvSpPr>
          <p:nvPr>
            <p:ph type="title"/>
          </p:nvPr>
        </p:nvSpPr>
        <p:spPr>
          <a:xfrm>
            <a:off x="0" y="0"/>
            <a:ext cx="6705600" cy="609600"/>
          </a:xfrm>
        </p:spPr>
        <p:txBody>
          <a:bodyPr/>
          <a:lstStyle/>
          <a:p>
            <a:pPr eaLnBrk="1" hangingPunct="1"/>
            <a:r>
              <a:rPr lang="en-US" sz="2400">
                <a:ea typeface="ＭＳ Ｐゴシック" pitchFamily="-105" charset="-128"/>
                <a:cs typeface="ＭＳ Ｐゴシック" pitchFamily="-105" charset="-128"/>
              </a:rPr>
              <a:t>Eastern Indian water masses: oxygen</a:t>
            </a:r>
          </a:p>
        </p:txBody>
      </p:sp>
      <p:sp>
        <p:nvSpPr>
          <p:cNvPr id="106500" name="Text Box 4"/>
          <p:cNvSpPr txBox="1">
            <a:spLocks noChangeArrowheads="1"/>
          </p:cNvSpPr>
          <p:nvPr/>
        </p:nvSpPr>
        <p:spPr bwMode="auto">
          <a:xfrm>
            <a:off x="2743200" y="6172200"/>
            <a:ext cx="838200" cy="457200"/>
          </a:xfrm>
          <a:prstGeom prst="rect">
            <a:avLst/>
          </a:prstGeom>
          <a:solidFill>
            <a:schemeClr val="bg1"/>
          </a:solidFill>
          <a:ln w="9525">
            <a:noFill/>
            <a:miter lim="800000"/>
            <a:headEnd/>
            <a:tailEnd/>
          </a:ln>
          <a:effectLst/>
        </p:spPr>
        <p:txBody>
          <a:bodyPr>
            <a:prstTxWarp prst="textNoShape">
              <a:avLst/>
            </a:prstTxWarp>
            <a:spAutoFit/>
          </a:bodyPr>
          <a:lstStyle/>
          <a:p>
            <a:pPr>
              <a:spcBef>
                <a:spcPct val="50000"/>
              </a:spcBef>
              <a:defRPr/>
            </a:pPr>
            <a:r>
              <a:rPr lang="en-US" b="1" i="1">
                <a:solidFill>
                  <a:srgbClr val="FFFFFF"/>
                </a:solidFill>
                <a:effectLst>
                  <a:outerShdw blurRad="38100" dist="38100" dir="2700000" algn="tl">
                    <a:srgbClr val="000000"/>
                  </a:outerShdw>
                </a:effectLst>
                <a:latin typeface="Times" charset="0"/>
              </a:rPr>
              <a:t>32°S</a:t>
            </a:r>
            <a:endParaRPr lang="en-US" i="1">
              <a:solidFill>
                <a:srgbClr val="FFFFFF"/>
              </a:solidFill>
              <a:latin typeface="Times" charset="0"/>
            </a:endParaRPr>
          </a:p>
        </p:txBody>
      </p:sp>
      <p:sp>
        <p:nvSpPr>
          <p:cNvPr id="86021" name="Line 5"/>
          <p:cNvSpPr>
            <a:spLocks noChangeShapeType="1"/>
          </p:cNvSpPr>
          <p:nvPr/>
        </p:nvSpPr>
        <p:spPr bwMode="auto">
          <a:xfrm flipH="1" flipV="1">
            <a:off x="3124200" y="1143000"/>
            <a:ext cx="0" cy="4648200"/>
          </a:xfrm>
          <a:prstGeom prst="line">
            <a:avLst/>
          </a:prstGeom>
          <a:noFill/>
          <a:ln w="9525">
            <a:solidFill>
              <a:schemeClr val="tx1"/>
            </a:solidFill>
            <a:round/>
            <a:headEnd/>
            <a:tailEnd/>
          </a:ln>
        </p:spPr>
        <p:txBody>
          <a:bodyPr wrap="none" anchor="ctr">
            <a:prstTxWarp prst="textNoShape">
              <a:avLst/>
            </a:prstTxWarp>
          </a:bodyPr>
          <a:lstStyle/>
          <a:p>
            <a:endParaRPr lang="en-US">
              <a:solidFill>
                <a:srgbClr val="FFFFFF"/>
              </a:solidFill>
            </a:endParaRPr>
          </a:p>
        </p:txBody>
      </p:sp>
      <p:sp>
        <p:nvSpPr>
          <p:cNvPr id="86022" name="AutoShape 6"/>
          <p:cNvSpPr>
            <a:spLocks noChangeArrowheads="1"/>
          </p:cNvSpPr>
          <p:nvPr/>
        </p:nvSpPr>
        <p:spPr bwMode="auto">
          <a:xfrm>
            <a:off x="1371600" y="3733800"/>
            <a:ext cx="1066800" cy="304800"/>
          </a:xfrm>
          <a:prstGeom prst="rightArrow">
            <a:avLst>
              <a:gd name="adj1" fmla="val 50000"/>
              <a:gd name="adj2" fmla="val 87500"/>
            </a:avLst>
          </a:prstGeom>
          <a:solidFill>
            <a:srgbClr val="FF0000"/>
          </a:solidFill>
          <a:ln w="9525">
            <a:solidFill>
              <a:srgbClr val="660033"/>
            </a:solidFill>
            <a:miter lim="800000"/>
            <a:headEnd/>
            <a:tailEnd/>
          </a:ln>
        </p:spPr>
        <p:txBody>
          <a:bodyPr wrap="none" anchor="ctr">
            <a:prstTxWarp prst="textNoShape">
              <a:avLst/>
            </a:prstTxWarp>
          </a:bodyPr>
          <a:lstStyle/>
          <a:p>
            <a:endParaRPr lang="en-US">
              <a:solidFill>
                <a:srgbClr val="FFFFFF"/>
              </a:solidFill>
            </a:endParaRPr>
          </a:p>
        </p:txBody>
      </p:sp>
      <p:pic>
        <p:nvPicPr>
          <p:cNvPr id="86023" name="Picture 7"/>
          <p:cNvPicPr>
            <a:picLocks noChangeAspect="1" noChangeArrowheads="1"/>
          </p:cNvPicPr>
          <p:nvPr/>
        </p:nvPicPr>
        <p:blipFill>
          <a:blip r:embed="rId4"/>
          <a:srcRect l="10823" t="70454" r="65646" b="7545"/>
          <a:stretch>
            <a:fillRect/>
          </a:stretch>
        </p:blipFill>
        <p:spPr bwMode="auto">
          <a:xfrm>
            <a:off x="7010400" y="152400"/>
            <a:ext cx="1527175" cy="1847850"/>
          </a:xfrm>
          <a:prstGeom prst="rect">
            <a:avLst/>
          </a:prstGeom>
          <a:noFill/>
          <a:ln w="38100">
            <a:solidFill>
              <a:srgbClr val="800080"/>
            </a:solidFill>
            <a:miter lim="800000"/>
            <a:headEnd/>
            <a:tailEnd/>
          </a:ln>
        </p:spPr>
      </p:pic>
      <p:sp>
        <p:nvSpPr>
          <p:cNvPr id="106504" name="Text Box 8"/>
          <p:cNvSpPr txBox="1">
            <a:spLocks noChangeArrowheads="1"/>
          </p:cNvSpPr>
          <p:nvPr/>
        </p:nvSpPr>
        <p:spPr bwMode="auto">
          <a:xfrm>
            <a:off x="7010400" y="4343400"/>
            <a:ext cx="1676400" cy="2235200"/>
          </a:xfrm>
          <a:prstGeom prst="rect">
            <a:avLst/>
          </a:prstGeom>
          <a:solidFill>
            <a:srgbClr val="CCFFFF"/>
          </a:solidFill>
          <a:ln w="9525">
            <a:solidFill>
              <a:schemeClr val="tx1"/>
            </a:solidFill>
            <a:miter lim="800000"/>
            <a:headEnd/>
            <a:tailEnd/>
          </a:ln>
          <a:effectLst/>
        </p:spPr>
        <p:txBody>
          <a:bodyPr>
            <a:prstTxWarp prst="textNoShape">
              <a:avLst/>
            </a:prstTxWarp>
            <a:spAutoFit/>
          </a:bodyPr>
          <a:lstStyle/>
          <a:p>
            <a:pPr>
              <a:spcBef>
                <a:spcPct val="50000"/>
              </a:spcBef>
              <a:defRPr/>
            </a:pPr>
            <a:r>
              <a:rPr lang="en-US" sz="2000" b="1" i="1">
                <a:solidFill>
                  <a:srgbClr val="FF0F0F"/>
                </a:solidFill>
                <a:effectLst>
                  <a:outerShdw blurRad="38100" dist="38100" dir="2700000" algn="tl">
                    <a:srgbClr val="000000"/>
                  </a:outerShdw>
                </a:effectLst>
                <a:latin typeface="Times" charset="0"/>
              </a:rPr>
              <a:t>Higher oxygen- Subantarctic Mode Water and Circumpolar Deep Water</a:t>
            </a:r>
            <a:endParaRPr lang="en-US" sz="2000" b="1" i="1">
              <a:solidFill>
                <a:srgbClr val="003366"/>
              </a:solidFill>
              <a:effectLst>
                <a:outerShdw blurRad="38100" dist="38100" dir="2700000" algn="tl">
                  <a:srgbClr val="000000"/>
                </a:outerShdw>
              </a:effectLst>
              <a:latin typeface="Times" charset="0"/>
            </a:endParaRPr>
          </a:p>
        </p:txBody>
      </p:sp>
      <p:sp>
        <p:nvSpPr>
          <p:cNvPr id="106506" name="Text Box 10"/>
          <p:cNvSpPr txBox="1">
            <a:spLocks noChangeArrowheads="1"/>
          </p:cNvSpPr>
          <p:nvPr/>
        </p:nvSpPr>
        <p:spPr bwMode="auto">
          <a:xfrm>
            <a:off x="7010400" y="2133600"/>
            <a:ext cx="1752600" cy="1949450"/>
          </a:xfrm>
          <a:prstGeom prst="rect">
            <a:avLst/>
          </a:prstGeom>
          <a:solidFill>
            <a:srgbClr val="FFCC00"/>
          </a:solidFill>
          <a:ln w="28575">
            <a:solidFill>
              <a:schemeClr val="tx1"/>
            </a:solidFill>
            <a:miter lim="800000"/>
            <a:headEnd/>
            <a:tailEnd/>
          </a:ln>
          <a:effectLst/>
        </p:spPr>
        <p:txBody>
          <a:bodyPr>
            <a:prstTxWarp prst="textNoShape">
              <a:avLst/>
            </a:prstTxWarp>
            <a:spAutoFit/>
          </a:bodyPr>
          <a:lstStyle/>
          <a:p>
            <a:pPr>
              <a:spcBef>
                <a:spcPct val="50000"/>
              </a:spcBef>
              <a:defRPr/>
            </a:pPr>
            <a:r>
              <a:rPr lang="en-US" sz="2000" b="1" i="1">
                <a:solidFill>
                  <a:srgbClr val="3366CC"/>
                </a:solidFill>
                <a:effectLst>
                  <a:outerShdw blurRad="38100" dist="38100" dir="2700000" algn="tl">
                    <a:srgbClr val="000000"/>
                  </a:outerShdw>
                </a:effectLst>
                <a:latin typeface="Times" charset="0"/>
              </a:rPr>
              <a:t>Lower oxygen: Red Sea Water and other northern Indian waters</a:t>
            </a:r>
            <a:endParaRPr lang="en-US" sz="2000" b="1" i="1">
              <a:solidFill>
                <a:srgbClr val="CCFFFF"/>
              </a:solidFill>
              <a:effectLst>
                <a:outerShdw blurRad="38100" dist="38100" dir="2700000" algn="tl">
                  <a:srgbClr val="000000"/>
                </a:outerShdw>
              </a:effectLst>
              <a:latin typeface="Times" charset="0"/>
            </a:endParaRPr>
          </a:p>
        </p:txBody>
      </p:sp>
      <p:sp>
        <p:nvSpPr>
          <p:cNvPr id="86026" name="AutoShape 11"/>
          <p:cNvSpPr>
            <a:spLocks noChangeArrowheads="1"/>
          </p:cNvSpPr>
          <p:nvPr/>
        </p:nvSpPr>
        <p:spPr bwMode="auto">
          <a:xfrm>
            <a:off x="4876800" y="2286000"/>
            <a:ext cx="1012825" cy="280988"/>
          </a:xfrm>
          <a:prstGeom prst="leftArrow">
            <a:avLst>
              <a:gd name="adj1" fmla="val 50000"/>
              <a:gd name="adj2" fmla="val 90113"/>
            </a:avLst>
          </a:prstGeom>
          <a:solidFill>
            <a:srgbClr val="0000FF"/>
          </a:solidFill>
          <a:ln w="9525">
            <a:solidFill>
              <a:srgbClr val="660033"/>
            </a:solidFill>
            <a:miter lim="800000"/>
            <a:headEnd/>
            <a:tailEnd/>
          </a:ln>
        </p:spPr>
        <p:txBody>
          <a:bodyPr wrap="none" anchor="ctr">
            <a:prstTxWarp prst="textNoShape">
              <a:avLst/>
            </a:prstTxWarp>
          </a:bodyPr>
          <a:lstStyle/>
          <a:p>
            <a:endParaRPr lang="en-US">
              <a:solidFill>
                <a:srgbClr val="FFFFFF"/>
              </a:solidFill>
            </a:endParaRPr>
          </a:p>
        </p:txBody>
      </p:sp>
      <p:sp>
        <p:nvSpPr>
          <p:cNvPr id="86027" name="AutoShape 12"/>
          <p:cNvSpPr>
            <a:spLocks noChangeArrowheads="1"/>
          </p:cNvSpPr>
          <p:nvPr/>
        </p:nvSpPr>
        <p:spPr bwMode="auto">
          <a:xfrm>
            <a:off x="1828800" y="1905000"/>
            <a:ext cx="1012825" cy="280988"/>
          </a:xfrm>
          <a:prstGeom prst="leftArrow">
            <a:avLst>
              <a:gd name="adj1" fmla="val 50000"/>
              <a:gd name="adj2" fmla="val 90113"/>
            </a:avLst>
          </a:prstGeom>
          <a:solidFill>
            <a:srgbClr val="0000FF"/>
          </a:solidFill>
          <a:ln w="9525">
            <a:solidFill>
              <a:srgbClr val="660033"/>
            </a:solidFill>
            <a:miter lim="800000"/>
            <a:headEnd/>
            <a:tailEnd/>
          </a:ln>
        </p:spPr>
        <p:txBody>
          <a:bodyPr wrap="none" anchor="ctr">
            <a:prstTxWarp prst="textNoShape">
              <a:avLst/>
            </a:prstTxWarp>
          </a:bodyPr>
          <a:lstStyle/>
          <a:p>
            <a:endParaRPr lang="en-US">
              <a:solidFill>
                <a:srgbClr val="FFFFFF"/>
              </a:solidFill>
            </a:endParaRPr>
          </a:p>
        </p:txBody>
      </p:sp>
      <p:sp>
        <p:nvSpPr>
          <p:cNvPr id="86028" name="Text Box 13"/>
          <p:cNvSpPr txBox="1">
            <a:spLocks noChangeArrowheads="1"/>
          </p:cNvSpPr>
          <p:nvPr/>
        </p:nvSpPr>
        <p:spPr bwMode="auto">
          <a:xfrm>
            <a:off x="2971800" y="11430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(1)</a:t>
            </a:r>
            <a:endParaRPr lang="en-US">
              <a:solidFill>
                <a:srgbClr val="FFFFFF"/>
              </a:solidFill>
            </a:endParaRPr>
          </a:p>
        </p:txBody>
      </p:sp>
      <p:sp>
        <p:nvSpPr>
          <p:cNvPr id="86029" name="Text Box 14"/>
          <p:cNvSpPr txBox="1">
            <a:spLocks noChangeArrowheads="1"/>
          </p:cNvSpPr>
          <p:nvPr/>
        </p:nvSpPr>
        <p:spPr bwMode="auto">
          <a:xfrm>
            <a:off x="2743200" y="18288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(2)</a:t>
            </a:r>
            <a:endParaRPr lang="en-US">
              <a:solidFill>
                <a:srgbClr val="FFFFFF"/>
              </a:solidFill>
            </a:endParaRPr>
          </a:p>
        </p:txBody>
      </p:sp>
      <p:sp>
        <p:nvSpPr>
          <p:cNvPr id="86030" name="Text Box 15"/>
          <p:cNvSpPr txBox="1">
            <a:spLocks noChangeArrowheads="1"/>
          </p:cNvSpPr>
          <p:nvPr/>
        </p:nvSpPr>
        <p:spPr bwMode="auto">
          <a:xfrm>
            <a:off x="3962400" y="23622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(3)</a:t>
            </a:r>
            <a:endParaRPr lang="en-US">
              <a:solidFill>
                <a:srgbClr val="FFFFFF"/>
              </a:solidFill>
            </a:endParaRPr>
          </a:p>
        </p:txBody>
      </p:sp>
      <p:sp>
        <p:nvSpPr>
          <p:cNvPr id="86031" name="Text Box 16"/>
          <p:cNvSpPr txBox="1">
            <a:spLocks noChangeArrowheads="1"/>
          </p:cNvSpPr>
          <p:nvPr/>
        </p:nvSpPr>
        <p:spPr bwMode="auto">
          <a:xfrm>
            <a:off x="762000" y="3657600"/>
            <a:ext cx="609600" cy="457200"/>
          </a:xfrm>
          <a:prstGeom prst="rect">
            <a:avLst/>
          </a:prstGeom>
          <a:solidFill>
            <a:schemeClr val="tx1"/>
          </a:solidFill>
          <a:ln w="9525">
            <a:noFill/>
            <a:miter lim="800000"/>
            <a:headEnd/>
            <a:tailEnd/>
          </a:ln>
        </p:spPr>
        <p:txBody>
          <a:bodyPr>
            <a:prstTxWarp prst="textNoShape">
              <a:avLst/>
            </a:prstTxWarp>
            <a:spAutoFit/>
          </a:bodyPr>
          <a:lstStyle/>
          <a:p>
            <a:pPr>
              <a:spcBef>
                <a:spcPct val="50000"/>
              </a:spcBef>
            </a:pPr>
            <a:r>
              <a:rPr lang="en-US">
                <a:solidFill>
                  <a:srgbClr val="003366"/>
                </a:solidFill>
              </a:rPr>
              <a:t>(4)</a:t>
            </a:r>
            <a:endParaRPr lang="en-US">
              <a:solidFill>
                <a:srgbClr val="FFFFFF"/>
              </a:solidFill>
            </a:endParaRPr>
          </a:p>
        </p:txBody>
      </p:sp>
      <p:sp>
        <p:nvSpPr>
          <p:cNvPr id="86032" name="Footer Placeholder 15"/>
          <p:cNvSpPr>
            <a:spLocks noGrp="1"/>
          </p:cNvSpPr>
          <p:nvPr>
            <p:ph type="ftr" sz="quarter" idx="11"/>
          </p:nvPr>
        </p:nvSpPr>
        <p:spPr>
          <a:noFill/>
        </p:spPr>
        <p:txBody>
          <a:bodyPr/>
          <a:lstStyle/>
          <a:p>
            <a:r>
              <a:rPr lang="en-US" smtClean="0">
                <a:latin typeface="Times" pitchFamily="-105" charset="0"/>
              </a:rPr>
              <a:t>Talley SIO 210 (2016)</a:t>
            </a:r>
          </a:p>
        </p:txBody>
      </p:sp>
      <p:sp>
        <p:nvSpPr>
          <p:cNvPr id="17" name="Slide Number Placeholder 16"/>
          <p:cNvSpPr>
            <a:spLocks noGrp="1"/>
          </p:cNvSpPr>
          <p:nvPr>
            <p:ph type="sldNum" sz="quarter" idx="12"/>
          </p:nvPr>
        </p:nvSpPr>
        <p:spPr/>
        <p:txBody>
          <a:bodyPr/>
          <a:lstStyle/>
          <a:p>
            <a:pPr>
              <a:defRPr/>
            </a:pPr>
            <a:fld id="{F278000C-6E01-8B41-8CA8-3E8CDB9A55EB}" type="slidenum">
              <a:rPr lang="en-US">
                <a:solidFill>
                  <a:srgbClr val="DADADA">
                    <a:lumMod val="10000"/>
                  </a:srgbClr>
                </a:solidFill>
              </a:rPr>
              <a:pPr>
                <a:defRPr/>
              </a:pPr>
              <a:t>20</a:t>
            </a:fld>
            <a:endParaRPr lang="en-US">
              <a:solidFill>
                <a:srgbClr val="DADADA">
                  <a:lumMod val="10000"/>
                </a:srgbClr>
              </a:solidFill>
            </a:endParaRPr>
          </a:p>
        </p:txBody>
      </p:sp>
      <p:sp>
        <p:nvSpPr>
          <p:cNvPr id="86034" name="Date Placeholder 17"/>
          <p:cNvSpPr>
            <a:spLocks noGrp="1"/>
          </p:cNvSpPr>
          <p:nvPr>
            <p:ph type="dt" sz="quarter" idx="10"/>
          </p:nvPr>
        </p:nvSpPr>
        <p:spPr>
          <a:noFill/>
        </p:spPr>
        <p:txBody>
          <a:bodyPr/>
          <a:lstStyle/>
          <a:p>
            <a:fld id="{724A978C-3004-744F-938B-44ABC56D8C3C}" type="datetime1">
              <a:rPr lang="en-US" smtClean="0">
                <a:latin typeface="Times" pitchFamily="-105" charset="0"/>
              </a:rPr>
              <a:pPr/>
              <a:t>6/6/2017</a:t>
            </a:fld>
            <a:endParaRPr lang="en-US" smtClean="0">
              <a:latin typeface="Times" pitchFamily="-105" charset="0"/>
            </a:endParaRPr>
          </a:p>
        </p:txBody>
      </p:sp>
    </p:spTree>
    <p:extLst>
      <p:ext uri="{BB962C8B-B14F-4D97-AF65-F5344CB8AC3E}">
        <p14:creationId xmlns:p14="http://schemas.microsoft.com/office/powerpoint/2010/main" val="224197408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7170" name="Picture 5" descr="TS"/>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619250" y="0"/>
            <a:ext cx="5770563" cy="6858000"/>
          </a:xfr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rot="2586750">
            <a:off x="4032250" y="1500188"/>
            <a:ext cx="714375" cy="3929062"/>
          </a:xfrm>
          <a:prstGeom prst="rect">
            <a:avLst/>
          </a:prstGeom>
          <a:solidFill>
            <a:schemeClr val="accent4">
              <a:lumMod val="20000"/>
              <a:lumOff val="80000"/>
              <a:alpha val="12000"/>
            </a:schemeClr>
          </a:solidFill>
          <a:ln w="38100" cap="flat" cmpd="sng" algn="ctr">
            <a:solidFill>
              <a:srgbClr val="C00000"/>
            </a:solidFill>
            <a:prstDash val="solid"/>
            <a:round/>
            <a:headEnd type="none" w="med" len="med"/>
            <a:tailEnd type="none" w="med" len="med"/>
          </a:ln>
          <a:effectLst/>
        </p:spPr>
        <p:txBody>
          <a:bodyPr/>
          <a:lstStyle/>
          <a:p>
            <a:pPr>
              <a:defRPr/>
            </a:pPr>
            <a:endParaRPr lang="en-US">
              <a:solidFill>
                <a:srgbClr val="CCECFF"/>
              </a:solidFill>
              <a:latin typeface="Times New Roman" pitchFamily="18" charset="0"/>
            </a:endParaRPr>
          </a:p>
        </p:txBody>
      </p:sp>
    </p:spTree>
    <p:extLst>
      <p:ext uri="{BB962C8B-B14F-4D97-AF65-F5344CB8AC3E}">
        <p14:creationId xmlns:p14="http://schemas.microsoft.com/office/powerpoint/2010/main" val="37763278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83" name="Rectangle 11"/>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819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0"/>
            <a:ext cx="5441950"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8196" name="Group 5"/>
          <p:cNvGrpSpPr>
            <a:grpSpLocks/>
          </p:cNvGrpSpPr>
          <p:nvPr/>
        </p:nvGrpSpPr>
        <p:grpSpPr bwMode="auto">
          <a:xfrm>
            <a:off x="179388" y="260350"/>
            <a:ext cx="7848600" cy="2867025"/>
            <a:chOff x="113" y="164"/>
            <a:chExt cx="4944" cy="1806"/>
          </a:xfrm>
        </p:grpSpPr>
        <p:pic>
          <p:nvPicPr>
            <p:cNvPr id="8198" name="Picture 6" descr="4_gibraltar"/>
            <p:cNvPicPr>
              <a:picLocks noChangeAspect="1" noChangeArrowheads="1"/>
            </p:cNvPicPr>
            <p:nvPr/>
          </p:nvPicPr>
          <p:blipFill>
            <a:blip r:embed="rId3">
              <a:extLst>
                <a:ext uri="{28A0092B-C50C-407E-A947-70E740481C1C}">
                  <a14:useLocalDpi xmlns:a14="http://schemas.microsoft.com/office/drawing/2010/main" val="0"/>
                </a:ext>
              </a:extLst>
            </a:blip>
            <a:srcRect t="46591"/>
            <a:stretch>
              <a:fillRect/>
            </a:stretch>
          </p:blipFill>
          <p:spPr bwMode="auto">
            <a:xfrm>
              <a:off x="113" y="211"/>
              <a:ext cx="1905" cy="1759"/>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199" name="Rectangle 7"/>
            <p:cNvSpPr>
              <a:spLocks noChangeArrowheads="1"/>
            </p:cNvSpPr>
            <p:nvPr/>
          </p:nvSpPr>
          <p:spPr bwMode="auto">
            <a:xfrm>
              <a:off x="4286" y="164"/>
              <a:ext cx="771" cy="77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8200" name="Line 8"/>
            <p:cNvSpPr>
              <a:spLocks noChangeShapeType="1"/>
            </p:cNvSpPr>
            <p:nvPr/>
          </p:nvSpPr>
          <p:spPr bwMode="auto">
            <a:xfrm flipV="1">
              <a:off x="1973" y="935"/>
              <a:ext cx="2313" cy="998"/>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en-ZA" smtClean="0">
                <a:solidFill>
                  <a:srgbClr val="CCECFF"/>
                </a:solidFill>
                <a:latin typeface="Times New Roman" pitchFamily="18" charset="0"/>
              </a:endParaRPr>
            </a:p>
          </p:txBody>
        </p:sp>
        <p:sp>
          <p:nvSpPr>
            <p:cNvPr id="8201" name="Line 9"/>
            <p:cNvSpPr>
              <a:spLocks noChangeShapeType="1"/>
            </p:cNvSpPr>
            <p:nvPr/>
          </p:nvSpPr>
          <p:spPr bwMode="auto">
            <a:xfrm flipV="1">
              <a:off x="2018" y="164"/>
              <a:ext cx="2222" cy="46"/>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en-ZA" smtClean="0">
                <a:solidFill>
                  <a:srgbClr val="CCECFF"/>
                </a:solidFill>
                <a:latin typeface="Times New Roman" pitchFamily="18" charset="0"/>
              </a:endParaRPr>
            </a:p>
          </p:txBody>
        </p:sp>
      </p:grpSp>
      <p:pic>
        <p:nvPicPr>
          <p:cNvPr id="8197" name="Picture 10" descr="mediterranean salt"/>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11188" y="3141663"/>
            <a:ext cx="7681912" cy="3716337"/>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2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58405" name="Rectangle 5"/>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17411" name="Picture 8" descr="ma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7297" b="6641"/>
          <a:stretch>
            <a:fillRect/>
          </a:stretch>
        </p:blipFill>
        <p:spPr>
          <a:xfrm>
            <a:off x="1042988" y="0"/>
            <a:ext cx="6911975" cy="65849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647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18434" name="Picture 5" descr="TS"/>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619250" y="0"/>
            <a:ext cx="5770563" cy="6858000"/>
          </a:xfrm>
          <a:noFill/>
          <a:extLst>
            <a:ext uri="{909E8E84-426E-40DD-AFC4-6F175D3DCCD1}">
              <a14:hiddenFill xmlns:a14="http://schemas.microsoft.com/office/drawing/2010/main">
                <a:solidFill>
                  <a:srgbClr val="FFFFFF"/>
                </a:solidFill>
              </a14:hiddenFill>
            </a:ext>
          </a:extLst>
        </p:spPr>
      </p:pic>
      <p:sp>
        <p:nvSpPr>
          <p:cNvPr id="18435" name="Oval 7"/>
          <p:cNvSpPr>
            <a:spLocks noChangeArrowheads="1"/>
          </p:cNvSpPr>
          <p:nvPr/>
        </p:nvSpPr>
        <p:spPr bwMode="auto">
          <a:xfrm>
            <a:off x="4500563" y="188913"/>
            <a:ext cx="2808287" cy="208756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18436" name="Text Box 12"/>
          <p:cNvSpPr txBox="1">
            <a:spLocks noChangeArrowheads="1"/>
          </p:cNvSpPr>
          <p:nvPr/>
        </p:nvSpPr>
        <p:spPr bwMode="auto">
          <a:xfrm>
            <a:off x="7286625" y="428625"/>
            <a:ext cx="1587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ZA" altLang="en-US" smtClean="0">
                <a:solidFill>
                  <a:srgbClr val="000066"/>
                </a:solidFill>
              </a:rPr>
              <a:t>Subtropical</a:t>
            </a:r>
          </a:p>
          <a:p>
            <a:r>
              <a:rPr lang="en-ZA" altLang="en-US" smtClean="0">
                <a:solidFill>
                  <a:srgbClr val="000066"/>
                </a:solidFill>
              </a:rPr>
              <a:t>Surface</a:t>
            </a:r>
          </a:p>
        </p:txBody>
      </p:sp>
    </p:spTree>
    <p:extLst>
      <p:ext uri="{BB962C8B-B14F-4D97-AF65-F5344CB8AC3E}">
        <p14:creationId xmlns:p14="http://schemas.microsoft.com/office/powerpoint/2010/main" val="9233595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19459"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486404" name="Rectangle 4"/>
          <p:cNvSpPr>
            <a:spLocks noGrp="1" noChangeArrowheads="1"/>
          </p:cNvSpPr>
          <p:nvPr>
            <p:ph type="title"/>
          </p:nvPr>
        </p:nvSpPr>
        <p:spPr/>
        <p:txBody>
          <a:bodyPr/>
          <a:lstStyle/>
          <a:p>
            <a:pPr>
              <a:defRPr/>
            </a:pPr>
            <a:endParaRPr lang="en-ZA" smtClean="0"/>
          </a:p>
        </p:txBody>
      </p:sp>
      <p:pic>
        <p:nvPicPr>
          <p:cNvPr id="19461" name="Picture 5" descr="NAD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t="12630" b="19485"/>
          <a:stretch>
            <a:fillRect/>
          </a:stretch>
        </p:blipFill>
        <p:spPr>
          <a:xfrm>
            <a:off x="685800" y="3043238"/>
            <a:ext cx="3814763" cy="1989137"/>
          </a:xfrm>
          <a:noFill/>
          <a:extLst>
            <a:ext uri="{909E8E84-426E-40DD-AFC4-6F175D3DCCD1}">
              <a14:hiddenFill xmlns:a14="http://schemas.microsoft.com/office/drawing/2010/main">
                <a:solidFill>
                  <a:srgbClr val="FFFFFF"/>
                </a:solidFill>
              </a14:hiddenFill>
            </a:ext>
          </a:extLst>
        </p:spPr>
      </p:pic>
      <p:pic>
        <p:nvPicPr>
          <p:cNvPr id="19462" name="Picture 6" descr="cc1"/>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500563" y="981075"/>
            <a:ext cx="4311650" cy="5218113"/>
          </a:xfrm>
          <a:noFill/>
          <a:extLst>
            <a:ext uri="{909E8E84-426E-40DD-AFC4-6F175D3DCCD1}">
              <a14:hiddenFill xmlns:a14="http://schemas.microsoft.com/office/drawing/2010/main">
                <a:solidFill>
                  <a:srgbClr val="FFFFFF"/>
                </a:solidFill>
              </a14:hiddenFill>
            </a:ext>
          </a:extLst>
        </p:spPr>
      </p:pic>
      <p:sp>
        <p:nvSpPr>
          <p:cNvPr id="19463" name="Oval 7"/>
          <p:cNvSpPr>
            <a:spLocks noChangeArrowheads="1"/>
          </p:cNvSpPr>
          <p:nvPr/>
        </p:nvSpPr>
        <p:spPr bwMode="auto">
          <a:xfrm rot="-765796">
            <a:off x="5005388" y="620713"/>
            <a:ext cx="1655762" cy="5616575"/>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19464" name="Line 8"/>
          <p:cNvSpPr>
            <a:spLocks noChangeShapeType="1"/>
          </p:cNvSpPr>
          <p:nvPr/>
        </p:nvSpPr>
        <p:spPr bwMode="auto">
          <a:xfrm flipV="1">
            <a:off x="3421063" y="1917700"/>
            <a:ext cx="1368425" cy="12954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ZA" smtClean="0">
              <a:solidFill>
                <a:srgbClr val="CCECFF"/>
              </a:solidFill>
              <a:latin typeface="Times New Roman" pitchFamily="18" charset="0"/>
            </a:endParaRPr>
          </a:p>
        </p:txBody>
      </p:sp>
    </p:spTree>
    <p:extLst>
      <p:ext uri="{BB962C8B-B14F-4D97-AF65-F5344CB8AC3E}">
        <p14:creationId xmlns:p14="http://schemas.microsoft.com/office/powerpoint/2010/main" val="1275213858"/>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20483"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488452" name="Rectangle 4"/>
          <p:cNvSpPr>
            <a:spLocks noGrp="1" noChangeArrowheads="1"/>
          </p:cNvSpPr>
          <p:nvPr>
            <p:ph type="title"/>
          </p:nvPr>
        </p:nvSpPr>
        <p:spPr/>
        <p:txBody>
          <a:bodyPr/>
          <a:lstStyle/>
          <a:p>
            <a:pPr>
              <a:defRPr/>
            </a:pPr>
            <a:endParaRPr lang="en-ZA" smtClean="0"/>
          </a:p>
        </p:txBody>
      </p:sp>
      <p:pic>
        <p:nvPicPr>
          <p:cNvPr id="20485" name="Picture 5" descr="NAD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t="12630" b="19485"/>
          <a:stretch>
            <a:fillRect/>
          </a:stretch>
        </p:blipFill>
        <p:spPr>
          <a:xfrm>
            <a:off x="685800" y="3043238"/>
            <a:ext cx="3814763" cy="1989137"/>
          </a:xfrm>
          <a:noFill/>
          <a:extLst>
            <a:ext uri="{909E8E84-426E-40DD-AFC4-6F175D3DCCD1}">
              <a14:hiddenFill xmlns:a14="http://schemas.microsoft.com/office/drawing/2010/main">
                <a:solidFill>
                  <a:srgbClr val="FFFFFF"/>
                </a:solidFill>
              </a14:hiddenFill>
            </a:ext>
          </a:extLst>
        </p:spPr>
      </p:pic>
      <p:pic>
        <p:nvPicPr>
          <p:cNvPr id="20486" name="Picture 6" descr="cc1"/>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500563" y="981075"/>
            <a:ext cx="4311650" cy="5218113"/>
          </a:xfrm>
          <a:noFill/>
          <a:extLst>
            <a:ext uri="{909E8E84-426E-40DD-AFC4-6F175D3DCCD1}">
              <a14:hiddenFill xmlns:a14="http://schemas.microsoft.com/office/drawing/2010/main">
                <a:solidFill>
                  <a:srgbClr val="FFFFFF"/>
                </a:solidFill>
              </a14:hiddenFill>
            </a:ext>
          </a:extLst>
        </p:spPr>
      </p:pic>
      <p:sp>
        <p:nvSpPr>
          <p:cNvPr id="20487" name="Oval 7"/>
          <p:cNvSpPr>
            <a:spLocks noChangeArrowheads="1"/>
          </p:cNvSpPr>
          <p:nvPr/>
        </p:nvSpPr>
        <p:spPr bwMode="auto">
          <a:xfrm rot="-765796">
            <a:off x="6161088" y="2036763"/>
            <a:ext cx="1223962" cy="3600450"/>
          </a:xfrm>
          <a:prstGeom prst="ellipse">
            <a:avLst/>
          </a:prstGeom>
          <a:noFill/>
          <a:ln w="31750">
            <a:solidFill>
              <a:srgbClr val="66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20488" name="Line 8"/>
          <p:cNvSpPr>
            <a:spLocks noChangeShapeType="1"/>
          </p:cNvSpPr>
          <p:nvPr/>
        </p:nvSpPr>
        <p:spPr bwMode="auto">
          <a:xfrm>
            <a:off x="3563938" y="3836988"/>
            <a:ext cx="2736850" cy="600075"/>
          </a:xfrm>
          <a:prstGeom prst="line">
            <a:avLst/>
          </a:prstGeom>
          <a:noFill/>
          <a:ln w="31750">
            <a:solidFill>
              <a:srgbClr val="66FF99"/>
            </a:solidFill>
            <a:round/>
            <a:headEnd/>
            <a:tailEnd/>
          </a:ln>
          <a:extLst>
            <a:ext uri="{909E8E84-426E-40DD-AFC4-6F175D3DCCD1}">
              <a14:hiddenFill xmlns:a14="http://schemas.microsoft.com/office/drawing/2010/main">
                <a:noFill/>
              </a14:hiddenFill>
            </a:ext>
          </a:extLst>
        </p:spPr>
        <p:txBody>
          <a:bodyPr/>
          <a:lstStyle/>
          <a:p>
            <a:endParaRPr lang="en-ZA" smtClean="0">
              <a:solidFill>
                <a:srgbClr val="CCECFF"/>
              </a:solidFill>
              <a:latin typeface="Times New Roman" pitchFamily="18" charset="0"/>
            </a:endParaRPr>
          </a:p>
        </p:txBody>
      </p:sp>
    </p:spTree>
    <p:extLst>
      <p:ext uri="{BB962C8B-B14F-4D97-AF65-F5344CB8AC3E}">
        <p14:creationId xmlns:p14="http://schemas.microsoft.com/office/powerpoint/2010/main" val="2931048007"/>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21507"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490500" name="Rectangle 4"/>
          <p:cNvSpPr>
            <a:spLocks noGrp="1" noChangeArrowheads="1"/>
          </p:cNvSpPr>
          <p:nvPr>
            <p:ph type="title"/>
          </p:nvPr>
        </p:nvSpPr>
        <p:spPr/>
        <p:txBody>
          <a:bodyPr/>
          <a:lstStyle/>
          <a:p>
            <a:pPr>
              <a:defRPr/>
            </a:pPr>
            <a:endParaRPr lang="en-ZA" smtClean="0"/>
          </a:p>
        </p:txBody>
      </p:sp>
      <p:pic>
        <p:nvPicPr>
          <p:cNvPr id="21509" name="Picture 5" descr="NAD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t="12630" b="19485"/>
          <a:stretch>
            <a:fillRect/>
          </a:stretch>
        </p:blipFill>
        <p:spPr>
          <a:xfrm>
            <a:off x="685800" y="3043238"/>
            <a:ext cx="3814763" cy="1989137"/>
          </a:xfrm>
          <a:noFill/>
          <a:extLst>
            <a:ext uri="{909E8E84-426E-40DD-AFC4-6F175D3DCCD1}">
              <a14:hiddenFill xmlns:a14="http://schemas.microsoft.com/office/drawing/2010/main">
                <a:solidFill>
                  <a:srgbClr val="FFFFFF"/>
                </a:solidFill>
              </a14:hiddenFill>
            </a:ext>
          </a:extLst>
        </p:spPr>
      </p:pic>
      <p:pic>
        <p:nvPicPr>
          <p:cNvPr id="21510" name="Picture 6" descr="cc1"/>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500563" y="981075"/>
            <a:ext cx="4311650" cy="5218113"/>
          </a:xfrm>
          <a:noFill/>
          <a:extLst>
            <a:ext uri="{909E8E84-426E-40DD-AFC4-6F175D3DCCD1}">
              <a14:hiddenFill xmlns:a14="http://schemas.microsoft.com/office/drawing/2010/main">
                <a:solidFill>
                  <a:srgbClr val="FFFFFF"/>
                </a:solidFill>
              </a14:hiddenFill>
            </a:ext>
          </a:extLst>
        </p:spPr>
      </p:pic>
      <p:sp>
        <p:nvSpPr>
          <p:cNvPr id="21511" name="Oval 7"/>
          <p:cNvSpPr>
            <a:spLocks noChangeArrowheads="1"/>
          </p:cNvSpPr>
          <p:nvPr/>
        </p:nvSpPr>
        <p:spPr bwMode="auto">
          <a:xfrm rot="-765796">
            <a:off x="7308850" y="2420938"/>
            <a:ext cx="1223963" cy="3600450"/>
          </a:xfrm>
          <a:prstGeom prst="ellipse">
            <a:avLst/>
          </a:prstGeom>
          <a:noFill/>
          <a:ln w="3175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mtClean="0">
              <a:solidFill>
                <a:srgbClr val="CCECFF"/>
              </a:solidFill>
            </a:endParaRPr>
          </a:p>
        </p:txBody>
      </p:sp>
      <p:sp>
        <p:nvSpPr>
          <p:cNvPr id="21512" name="Line 8"/>
          <p:cNvSpPr>
            <a:spLocks noChangeShapeType="1"/>
          </p:cNvSpPr>
          <p:nvPr/>
        </p:nvSpPr>
        <p:spPr bwMode="auto">
          <a:xfrm>
            <a:off x="3492500" y="4221162"/>
            <a:ext cx="4248150" cy="1296987"/>
          </a:xfrm>
          <a:prstGeom prst="line">
            <a:avLst/>
          </a:prstGeom>
          <a:noFill/>
          <a:ln w="31750">
            <a:solidFill>
              <a:srgbClr val="3366FF"/>
            </a:solidFill>
            <a:round/>
            <a:headEnd/>
            <a:tailEnd/>
          </a:ln>
          <a:extLst>
            <a:ext uri="{909E8E84-426E-40DD-AFC4-6F175D3DCCD1}">
              <a14:hiddenFill xmlns:a14="http://schemas.microsoft.com/office/drawing/2010/main">
                <a:noFill/>
              </a14:hiddenFill>
            </a:ext>
          </a:extLst>
        </p:spPr>
        <p:txBody>
          <a:bodyPr/>
          <a:lstStyle/>
          <a:p>
            <a:endParaRPr lang="en-ZA" smtClean="0">
              <a:solidFill>
                <a:srgbClr val="CCECFF"/>
              </a:solidFill>
              <a:latin typeface="Times New Roman" pitchFamily="18" charset="0"/>
            </a:endParaRPr>
          </a:p>
        </p:txBody>
      </p:sp>
      <p:pic>
        <p:nvPicPr>
          <p:cNvPr id="21513" name="Picture 9" descr="4_gibraltar"/>
          <p:cNvPicPr>
            <a:picLocks noChangeAspect="1" noChangeArrowheads="1"/>
          </p:cNvPicPr>
          <p:nvPr/>
        </p:nvPicPr>
        <p:blipFill>
          <a:blip r:embed="rId5">
            <a:extLst>
              <a:ext uri="{28A0092B-C50C-407E-A947-70E740481C1C}">
                <a14:useLocalDpi xmlns:a14="http://schemas.microsoft.com/office/drawing/2010/main" val="0"/>
              </a:ext>
            </a:extLst>
          </a:blip>
          <a:srcRect t="46591"/>
          <a:stretch>
            <a:fillRect/>
          </a:stretch>
        </p:blipFill>
        <p:spPr bwMode="auto">
          <a:xfrm>
            <a:off x="6804025" y="333375"/>
            <a:ext cx="2051050" cy="189388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782930"/>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0"/>
            <a:ext cx="9144000" cy="762000"/>
          </a:xfrm>
        </p:spPr>
        <p:txBody>
          <a:bodyPr/>
          <a:lstStyle/>
          <a:p>
            <a:pPr eaLnBrk="1" hangingPunct="1"/>
            <a:r>
              <a:rPr lang="en-US" dirty="0">
                <a:ea typeface="ＭＳ Ｐゴシック" pitchFamily="-105" charset="-128"/>
                <a:cs typeface="ＭＳ Ｐゴシック" pitchFamily="-105" charset="-128"/>
              </a:rPr>
              <a:t>Water </a:t>
            </a:r>
            <a:r>
              <a:rPr lang="en-US" dirty="0" smtClean="0">
                <a:ea typeface="ＭＳ Ｐゴシック" pitchFamily="-105" charset="-128"/>
                <a:cs typeface="ＭＳ Ｐゴシック" pitchFamily="-105" charset="-128"/>
              </a:rPr>
              <a:t>mass</a:t>
            </a:r>
            <a:endParaRPr lang="en-US" dirty="0">
              <a:ea typeface="ＭＳ Ｐゴシック" pitchFamily="-105" charset="-128"/>
              <a:cs typeface="ＭＳ Ｐゴシック" pitchFamily="-105" charset="-128"/>
            </a:endParaRPr>
          </a:p>
        </p:txBody>
      </p:sp>
      <p:sp>
        <p:nvSpPr>
          <p:cNvPr id="61443" name="Text Box 3"/>
          <p:cNvSpPr txBox="1">
            <a:spLocks noChangeArrowheads="1"/>
          </p:cNvSpPr>
          <p:nvPr/>
        </p:nvSpPr>
        <p:spPr bwMode="auto">
          <a:xfrm>
            <a:off x="533400" y="1219200"/>
            <a:ext cx="8153400" cy="4708525"/>
          </a:xfrm>
          <a:prstGeom prst="rect">
            <a:avLst/>
          </a:prstGeom>
          <a:noFill/>
          <a:ln w="9525">
            <a:noFill/>
            <a:miter lim="800000"/>
            <a:headEnd/>
            <a:tailEnd/>
          </a:ln>
        </p:spPr>
        <p:txBody>
          <a:bodyPr>
            <a:prstTxWarp prst="textNoShape">
              <a:avLst/>
            </a:prstTxWarp>
            <a:spAutoFit/>
          </a:bodyPr>
          <a:lstStyle/>
          <a:p>
            <a:pPr marL="457200" indent="-457200">
              <a:spcBef>
                <a:spcPct val="50000"/>
              </a:spcBef>
              <a:buFont typeface="Arial" pitchFamily="-105" charset="0"/>
              <a:buAutoNum type="arabicParenBoth"/>
            </a:pPr>
            <a:r>
              <a:rPr lang="en-US" dirty="0" smtClean="0">
                <a:solidFill>
                  <a:srgbClr val="161616"/>
                </a:solidFill>
              </a:rPr>
              <a:t>Surface/ Upper </a:t>
            </a:r>
            <a:r>
              <a:rPr lang="en-US" dirty="0">
                <a:solidFill>
                  <a:srgbClr val="161616"/>
                </a:solidFill>
              </a:rPr>
              <a:t>layer: ventilated thermocline.  Includes Mode Waters, Central Water, subtropical Underwater (salinity maximum water)</a:t>
            </a:r>
          </a:p>
          <a:p>
            <a:pPr marL="457200" indent="-457200">
              <a:spcBef>
                <a:spcPct val="50000"/>
              </a:spcBef>
              <a:buFont typeface="Arial" pitchFamily="-105" charset="0"/>
              <a:buAutoNum type="arabicParenBoth"/>
            </a:pPr>
            <a:r>
              <a:rPr lang="en-US" dirty="0">
                <a:solidFill>
                  <a:srgbClr val="161616"/>
                </a:solidFill>
              </a:rPr>
              <a:t>Intermediate layer: Labrador Sea Water, Mediterranean Overflow Water, Red Sea Water, North Pacific Intermediate Water, Antarctic Intermediate Water</a:t>
            </a:r>
          </a:p>
          <a:p>
            <a:pPr marL="457200" indent="-457200">
              <a:spcBef>
                <a:spcPct val="50000"/>
              </a:spcBef>
              <a:buFont typeface="Arial" pitchFamily="-105" charset="0"/>
              <a:buAutoNum type="arabicParenBoth"/>
            </a:pPr>
            <a:r>
              <a:rPr lang="en-US" dirty="0">
                <a:solidFill>
                  <a:srgbClr val="161616"/>
                </a:solidFill>
              </a:rPr>
              <a:t>Deep layer: North Atlantic Deep Water, Pacific Deep Water (also known as Common Water), Indian Deep Water, Circumpolar Deep Water</a:t>
            </a:r>
          </a:p>
          <a:p>
            <a:pPr marL="457200" indent="-457200">
              <a:spcBef>
                <a:spcPct val="50000"/>
              </a:spcBef>
              <a:buFont typeface="Arial" pitchFamily="-105" charset="0"/>
              <a:buAutoNum type="arabicParenBoth"/>
            </a:pPr>
            <a:r>
              <a:rPr lang="en-US" dirty="0">
                <a:solidFill>
                  <a:srgbClr val="161616"/>
                </a:solidFill>
              </a:rPr>
              <a:t>Bottom layer: Antarctic Bottom Water (aka Lower Circumpolar Deep Water)</a:t>
            </a:r>
          </a:p>
        </p:txBody>
      </p:sp>
      <p:sp>
        <p:nvSpPr>
          <p:cNvPr id="61444" name="Text Box 4"/>
          <p:cNvSpPr txBox="1">
            <a:spLocks noChangeArrowheads="1"/>
          </p:cNvSpPr>
          <p:nvPr/>
        </p:nvSpPr>
        <p:spPr bwMode="auto">
          <a:xfrm>
            <a:off x="609600" y="6248400"/>
            <a:ext cx="8382000" cy="523875"/>
          </a:xfrm>
          <a:prstGeom prst="rect">
            <a:avLst/>
          </a:prstGeom>
          <a:noFill/>
          <a:ln w="9525">
            <a:noFill/>
            <a:miter lim="800000"/>
            <a:headEnd/>
            <a:tailEnd/>
          </a:ln>
        </p:spPr>
        <p:txBody>
          <a:bodyPr>
            <a:prstTxWarp prst="textNoShape">
              <a:avLst/>
            </a:prstTxWarp>
            <a:spAutoFit/>
          </a:bodyPr>
          <a:lstStyle/>
          <a:p>
            <a:pPr>
              <a:spcBef>
                <a:spcPct val="50000"/>
              </a:spcBef>
            </a:pPr>
            <a:r>
              <a:rPr lang="en-US" sz="2800">
                <a:solidFill>
                  <a:srgbClr val="161616"/>
                </a:solidFill>
                <a:latin typeface="Verdana" pitchFamily="-105" charset="0"/>
              </a:rPr>
              <a:t>Remember these layer numbers!</a:t>
            </a:r>
          </a:p>
        </p:txBody>
      </p:sp>
      <p:sp>
        <p:nvSpPr>
          <p:cNvPr id="6" name="Slide Number Placeholder 5"/>
          <p:cNvSpPr>
            <a:spLocks noGrp="1"/>
          </p:cNvSpPr>
          <p:nvPr>
            <p:ph type="sldNum" sz="quarter" idx="12"/>
          </p:nvPr>
        </p:nvSpPr>
        <p:spPr/>
        <p:txBody>
          <a:bodyPr/>
          <a:lstStyle/>
          <a:p>
            <a:pPr>
              <a:defRPr/>
            </a:pPr>
            <a:fld id="{64003DE8-A37F-BB48-A202-4574BC59D226}" type="slidenum">
              <a:rPr lang="en-US">
                <a:solidFill>
                  <a:srgbClr val="DADADA">
                    <a:lumMod val="10000"/>
                  </a:srgbClr>
                </a:solidFill>
              </a:rPr>
              <a:pPr>
                <a:defRPr/>
              </a:pPr>
              <a:t>28</a:t>
            </a:fld>
            <a:endParaRPr lang="en-US">
              <a:solidFill>
                <a:srgbClr val="DADADA">
                  <a:lumMod val="10000"/>
                </a:srgbClr>
              </a:solidFill>
            </a:endParaRPr>
          </a:p>
        </p:txBody>
      </p:sp>
    </p:spTree>
    <p:extLst>
      <p:ext uri="{BB962C8B-B14F-4D97-AF65-F5344CB8AC3E}">
        <p14:creationId xmlns:p14="http://schemas.microsoft.com/office/powerpoint/2010/main" val="1867405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ea typeface="ＭＳ Ｐゴシック" pitchFamily="-105" charset="-128"/>
                <a:cs typeface="ＭＳ Ｐゴシック" pitchFamily="-105" charset="-128"/>
              </a:rPr>
              <a:t>(1) Upper ocean water masses</a:t>
            </a:r>
            <a:br>
              <a:rPr lang="en-US">
                <a:ea typeface="ＭＳ Ｐゴシック" pitchFamily="-105" charset="-128"/>
                <a:cs typeface="ＭＳ Ｐゴシック" pitchFamily="-105" charset="-128"/>
              </a:rPr>
            </a:br>
            <a:endParaRPr lang="en-US">
              <a:ea typeface="ＭＳ Ｐゴシック" pitchFamily="-105" charset="-128"/>
              <a:cs typeface="ＭＳ Ｐゴシック" pitchFamily="-105" charset="-128"/>
            </a:endParaRPr>
          </a:p>
        </p:txBody>
      </p:sp>
      <p:pic>
        <p:nvPicPr>
          <p:cNvPr id="63491" name="Picture 4" descr="Plate_543"/>
          <p:cNvPicPr>
            <a:picLocks noChangeAspect="1" noChangeArrowheads="1"/>
          </p:cNvPicPr>
          <p:nvPr/>
        </p:nvPicPr>
        <p:blipFill>
          <a:blip r:embed="rId3"/>
          <a:srcRect l="10785" t="7275" r="9804" b="63557"/>
          <a:stretch>
            <a:fillRect/>
          </a:stretch>
        </p:blipFill>
        <p:spPr bwMode="auto">
          <a:xfrm>
            <a:off x="609600" y="2971800"/>
            <a:ext cx="7696200" cy="3657600"/>
          </a:xfrm>
          <a:prstGeom prst="rect">
            <a:avLst/>
          </a:prstGeom>
          <a:noFill/>
          <a:ln w="9525">
            <a:noFill/>
            <a:miter lim="800000"/>
            <a:headEnd/>
            <a:tailEnd/>
          </a:ln>
        </p:spPr>
      </p:pic>
      <p:sp>
        <p:nvSpPr>
          <p:cNvPr id="63492" name="Rectangle 5"/>
          <p:cNvSpPr>
            <a:spLocks noGrp="1" noChangeArrowheads="1"/>
          </p:cNvSpPr>
          <p:nvPr>
            <p:ph type="body" idx="1"/>
          </p:nvPr>
        </p:nvSpPr>
        <p:spPr>
          <a:xfrm>
            <a:off x="762000" y="381000"/>
            <a:ext cx="7772400" cy="5257800"/>
          </a:xfrm>
        </p:spPr>
        <p:txBody>
          <a:bodyPr/>
          <a:lstStyle/>
          <a:p>
            <a:pPr eaLnBrk="1" hangingPunct="1">
              <a:buFontTx/>
              <a:buNone/>
            </a:pPr>
            <a:r>
              <a:rPr lang="en-US" sz="2000">
                <a:ea typeface="ＭＳ Ｐゴシック" pitchFamily="-105" charset="-128"/>
                <a:cs typeface="ＭＳ Ｐゴシック" pitchFamily="-105" charset="-128"/>
              </a:rPr>
              <a:t>Central Waters (main subtropical thermocline, derived from broad subduction of subtropical surface waters) (not illustrated here)</a:t>
            </a:r>
          </a:p>
          <a:p>
            <a:pPr eaLnBrk="1" hangingPunct="1"/>
            <a:r>
              <a:rPr lang="en-US" sz="2000">
                <a:ea typeface="ＭＳ Ｐゴシック" pitchFamily="-105" charset="-128"/>
                <a:cs typeface="ＭＳ Ｐゴシック" pitchFamily="-105" charset="-128"/>
              </a:rPr>
              <a:t>Subtropical Underwater (ST gyre, shallow salinity maxima, derived from subduction of saltiest ST surface water) (not illustrated here)</a:t>
            </a:r>
          </a:p>
          <a:p>
            <a:pPr eaLnBrk="1" hangingPunct="1"/>
            <a:r>
              <a:rPr lang="en-US" sz="2000">
                <a:ea typeface="ＭＳ Ｐゴシック" pitchFamily="-105" charset="-128"/>
                <a:cs typeface="ＭＳ Ｐゴシック" pitchFamily="-105" charset="-128"/>
              </a:rPr>
              <a:t>Mode Waters (upper ocean, thick layers) (figure)</a:t>
            </a:r>
          </a:p>
        </p:txBody>
      </p:sp>
      <p:sp>
        <p:nvSpPr>
          <p:cNvPr id="7" name="Slide Number Placeholder 6"/>
          <p:cNvSpPr>
            <a:spLocks noGrp="1"/>
          </p:cNvSpPr>
          <p:nvPr>
            <p:ph type="sldNum" sz="quarter" idx="12"/>
          </p:nvPr>
        </p:nvSpPr>
        <p:spPr/>
        <p:txBody>
          <a:bodyPr/>
          <a:lstStyle/>
          <a:p>
            <a:pPr>
              <a:defRPr/>
            </a:pPr>
            <a:fld id="{34B300C7-3DAC-914F-ADB9-E951DB29E35D}" type="slidenum">
              <a:rPr lang="en-US">
                <a:solidFill>
                  <a:srgbClr val="DADADA">
                    <a:lumMod val="10000"/>
                  </a:srgbClr>
                </a:solidFill>
              </a:rPr>
              <a:pPr>
                <a:defRPr/>
              </a:pPr>
              <a:t>29</a:t>
            </a:fld>
            <a:endParaRPr lang="en-US">
              <a:solidFill>
                <a:srgbClr val="DADADA">
                  <a:lumMod val="10000"/>
                </a:srgbClr>
              </a:solidFill>
            </a:endParaRPr>
          </a:p>
        </p:txBody>
      </p:sp>
    </p:spTree>
    <p:extLst>
      <p:ext uri="{BB962C8B-B14F-4D97-AF65-F5344CB8AC3E}">
        <p14:creationId xmlns:p14="http://schemas.microsoft.com/office/powerpoint/2010/main" val="365400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2" descr="figure4_talley13oc_usethisone_v2.pdf"/>
          <p:cNvPicPr>
            <a:picLocks noChangeAspect="1"/>
          </p:cNvPicPr>
          <p:nvPr/>
        </p:nvPicPr>
        <p:blipFill>
          <a:blip r:embed="rId2"/>
          <a:srcRect/>
          <a:stretch>
            <a:fillRect/>
          </a:stretch>
        </p:blipFill>
        <p:spPr bwMode="auto">
          <a:xfrm>
            <a:off x="265113" y="914400"/>
            <a:ext cx="6843712" cy="5943600"/>
          </a:xfrm>
          <a:prstGeom prst="rect">
            <a:avLst/>
          </a:prstGeom>
          <a:noFill/>
          <a:ln w="9525">
            <a:noFill/>
            <a:miter lim="800000"/>
            <a:headEnd/>
            <a:tailEnd/>
          </a:ln>
        </p:spPr>
      </p:pic>
      <p:sp>
        <p:nvSpPr>
          <p:cNvPr id="53251" name="Title 1"/>
          <p:cNvSpPr>
            <a:spLocks noGrp="1"/>
          </p:cNvSpPr>
          <p:nvPr>
            <p:ph type="title"/>
          </p:nvPr>
        </p:nvSpPr>
        <p:spPr/>
        <p:txBody>
          <a:bodyPr/>
          <a:lstStyle/>
          <a:p>
            <a:pPr eaLnBrk="1" hangingPunct="1"/>
            <a:r>
              <a:rPr lang="fr-FR" smtClean="0">
                <a:ea typeface="ＭＳ Ｐゴシック" pitchFamily="-105" charset="-128"/>
                <a:cs typeface="ＭＳ Ｐゴシック" pitchFamily="-105" charset="-128"/>
              </a:rPr>
              <a:t>Processes for the Global Overturning Circulation</a:t>
            </a:r>
            <a:endParaRPr lang="en-US" smtClean="0">
              <a:ea typeface="ＭＳ Ｐゴシック" pitchFamily="-105" charset="-128"/>
              <a:cs typeface="ＭＳ Ｐゴシック" pitchFamily="-105" charset="-128"/>
            </a:endParaRPr>
          </a:p>
        </p:txBody>
      </p:sp>
      <p:grpSp>
        <p:nvGrpSpPr>
          <p:cNvPr id="2" name="Group 7"/>
          <p:cNvGrpSpPr>
            <a:grpSpLocks/>
          </p:cNvGrpSpPr>
          <p:nvPr/>
        </p:nvGrpSpPr>
        <p:grpSpPr bwMode="auto">
          <a:xfrm>
            <a:off x="1752600" y="4038600"/>
            <a:ext cx="7391400" cy="2590800"/>
            <a:chOff x="1752600" y="4038600"/>
            <a:chExt cx="7391400" cy="2590800"/>
          </a:xfrm>
        </p:grpSpPr>
        <p:sp>
          <p:nvSpPr>
            <p:cNvPr id="53269" name="Oval 5"/>
            <p:cNvSpPr>
              <a:spLocks noChangeArrowheads="1"/>
            </p:cNvSpPr>
            <p:nvPr/>
          </p:nvSpPr>
          <p:spPr bwMode="auto">
            <a:xfrm>
              <a:off x="1752600" y="4038600"/>
              <a:ext cx="1066800" cy="2590800"/>
            </a:xfrm>
            <a:prstGeom prst="ellipse">
              <a:avLst/>
            </a:prstGeom>
            <a:noFill/>
            <a:ln w="57150">
              <a:solidFill>
                <a:srgbClr val="000000"/>
              </a:solidFill>
              <a:round/>
              <a:headEnd/>
              <a:tailEnd/>
            </a:ln>
          </p:spPr>
          <p:txBody>
            <a:bodyPr>
              <a:prstTxWarp prst="textNoShape">
                <a:avLst/>
              </a:prstTxWarp>
            </a:bodyPr>
            <a:lstStyle/>
            <a:p>
              <a:endParaRPr lang="en-US">
                <a:solidFill>
                  <a:srgbClr val="FFFFFF"/>
                </a:solidFill>
              </a:endParaRPr>
            </a:p>
          </p:txBody>
        </p:sp>
        <p:sp>
          <p:nvSpPr>
            <p:cNvPr id="53270" name="TextBox 6"/>
            <p:cNvSpPr txBox="1">
              <a:spLocks noChangeArrowheads="1"/>
            </p:cNvSpPr>
            <p:nvPr/>
          </p:nvSpPr>
          <p:spPr bwMode="auto">
            <a:xfrm>
              <a:off x="6553200" y="4191000"/>
              <a:ext cx="2590800" cy="2308324"/>
            </a:xfrm>
            <a:prstGeom prst="rect">
              <a:avLst/>
            </a:prstGeom>
            <a:noFill/>
            <a:ln w="9525">
              <a:noFill/>
              <a:miter lim="800000"/>
              <a:headEnd/>
              <a:tailEnd/>
            </a:ln>
          </p:spPr>
          <p:txBody>
            <a:bodyPr>
              <a:prstTxWarp prst="textNoShape">
                <a:avLst/>
              </a:prstTxWarp>
              <a:spAutoFit/>
            </a:bodyPr>
            <a:lstStyle/>
            <a:p>
              <a:r>
                <a:rPr lang="en-US">
                  <a:solidFill>
                    <a:srgbClr val="161616"/>
                  </a:solidFill>
                </a:rPr>
                <a:t>Deep convection</a:t>
              </a:r>
            </a:p>
            <a:p>
              <a:r>
                <a:rPr lang="en-US">
                  <a:solidFill>
                    <a:srgbClr val="161616"/>
                  </a:solidFill>
                </a:rPr>
                <a:t>N. Atlantic Meridional Overturning Circulation (AMOC) (NADW)</a:t>
              </a:r>
            </a:p>
          </p:txBody>
        </p:sp>
      </p:grpSp>
      <p:grpSp>
        <p:nvGrpSpPr>
          <p:cNvPr id="3" name="Group 10"/>
          <p:cNvGrpSpPr>
            <a:grpSpLocks/>
          </p:cNvGrpSpPr>
          <p:nvPr/>
        </p:nvGrpSpPr>
        <p:grpSpPr bwMode="auto">
          <a:xfrm>
            <a:off x="2514600" y="609600"/>
            <a:ext cx="6629400" cy="3733800"/>
            <a:chOff x="2514600" y="609600"/>
            <a:chExt cx="6629400" cy="3733800"/>
          </a:xfrm>
        </p:grpSpPr>
        <p:sp>
          <p:nvSpPr>
            <p:cNvPr id="36882" name="Oval 8"/>
            <p:cNvSpPr>
              <a:spLocks noChangeArrowheads="1"/>
            </p:cNvSpPr>
            <p:nvPr/>
          </p:nvSpPr>
          <p:spPr bwMode="auto">
            <a:xfrm>
              <a:off x="2514600" y="2057400"/>
              <a:ext cx="685800" cy="2286000"/>
            </a:xfrm>
            <a:prstGeom prst="ellipse">
              <a:avLst/>
            </a:prstGeom>
            <a:noFill/>
            <a:ln w="57150">
              <a:solidFill>
                <a:schemeClr val="accent4">
                  <a:lumMod val="10000"/>
                </a:schemeClr>
              </a:solidFill>
              <a:round/>
              <a:headEnd/>
              <a:tailEnd/>
            </a:ln>
          </p:spPr>
          <p:txBody>
            <a:bodyPr>
              <a:prstTxWarp prst="textNoShape">
                <a:avLst/>
              </a:prstTxWarp>
            </a:bodyPr>
            <a:lstStyle/>
            <a:p>
              <a:pPr>
                <a:defRPr/>
              </a:pPr>
              <a:endParaRPr lang="en-US">
                <a:solidFill>
                  <a:srgbClr val="FFFFFF"/>
                </a:solidFill>
                <a:latin typeface="Times" pitchFamily="-65" charset="0"/>
              </a:endParaRPr>
            </a:p>
          </p:txBody>
        </p:sp>
        <p:sp>
          <p:nvSpPr>
            <p:cNvPr id="53268" name="TextBox 9"/>
            <p:cNvSpPr txBox="1">
              <a:spLocks noChangeArrowheads="1"/>
            </p:cNvSpPr>
            <p:nvPr/>
          </p:nvSpPr>
          <p:spPr bwMode="auto">
            <a:xfrm>
              <a:off x="6172200" y="609600"/>
              <a:ext cx="2971800" cy="1569660"/>
            </a:xfrm>
            <a:prstGeom prst="rect">
              <a:avLst/>
            </a:prstGeom>
            <a:noFill/>
            <a:ln w="9525">
              <a:noFill/>
              <a:miter lim="800000"/>
              <a:headEnd/>
              <a:tailEnd/>
            </a:ln>
          </p:spPr>
          <p:txBody>
            <a:bodyPr>
              <a:prstTxWarp prst="textNoShape">
                <a:avLst/>
              </a:prstTxWarp>
              <a:spAutoFit/>
            </a:bodyPr>
            <a:lstStyle/>
            <a:p>
              <a:r>
                <a:rPr lang="en-US">
                  <a:solidFill>
                    <a:srgbClr val="000000"/>
                  </a:solidFill>
                </a:rPr>
                <a:t>Brine rejection: Southern Ocean overturning circulation (AABW)</a:t>
              </a:r>
            </a:p>
          </p:txBody>
        </p:sp>
      </p:grpSp>
      <p:grpSp>
        <p:nvGrpSpPr>
          <p:cNvPr id="4" name="Group 15"/>
          <p:cNvGrpSpPr>
            <a:grpSpLocks/>
          </p:cNvGrpSpPr>
          <p:nvPr/>
        </p:nvGrpSpPr>
        <p:grpSpPr bwMode="auto">
          <a:xfrm>
            <a:off x="685800" y="1905000"/>
            <a:ext cx="6553200" cy="3505200"/>
            <a:chOff x="685800" y="1905000"/>
            <a:chExt cx="6553200" cy="3505200"/>
          </a:xfrm>
        </p:grpSpPr>
        <p:sp>
          <p:nvSpPr>
            <p:cNvPr id="53263" name="Oval 11"/>
            <p:cNvSpPr>
              <a:spLocks noChangeArrowheads="1"/>
            </p:cNvSpPr>
            <p:nvPr/>
          </p:nvSpPr>
          <p:spPr bwMode="auto">
            <a:xfrm>
              <a:off x="685800" y="1905000"/>
              <a:ext cx="685800" cy="1524000"/>
            </a:xfrm>
            <a:prstGeom prst="ellipse">
              <a:avLst/>
            </a:prstGeom>
            <a:noFill/>
            <a:ln w="57150">
              <a:solidFill>
                <a:srgbClr val="FF6600"/>
              </a:solidFill>
              <a:round/>
              <a:headEnd/>
              <a:tailEnd/>
            </a:ln>
          </p:spPr>
          <p:txBody>
            <a:bodyPr>
              <a:prstTxWarp prst="textNoShape">
                <a:avLst/>
              </a:prstTxWarp>
            </a:bodyPr>
            <a:lstStyle/>
            <a:p>
              <a:endParaRPr lang="en-US">
                <a:solidFill>
                  <a:srgbClr val="FFFFFF"/>
                </a:solidFill>
                <a:ea typeface="ＭＳ Ｐゴシック" pitchFamily="-105" charset="-128"/>
                <a:cs typeface="ＭＳ Ｐゴシック" pitchFamily="-105" charset="-128"/>
              </a:endParaRPr>
            </a:p>
          </p:txBody>
        </p:sp>
        <p:sp>
          <p:nvSpPr>
            <p:cNvPr id="53264" name="Oval 12"/>
            <p:cNvSpPr>
              <a:spLocks noChangeArrowheads="1"/>
            </p:cNvSpPr>
            <p:nvPr/>
          </p:nvSpPr>
          <p:spPr bwMode="auto">
            <a:xfrm>
              <a:off x="4267200" y="2667000"/>
              <a:ext cx="990600" cy="1524000"/>
            </a:xfrm>
            <a:prstGeom prst="ellipse">
              <a:avLst/>
            </a:prstGeom>
            <a:noFill/>
            <a:ln w="57150">
              <a:solidFill>
                <a:srgbClr val="FF6600"/>
              </a:solidFill>
              <a:round/>
              <a:headEnd/>
              <a:tailEnd/>
            </a:ln>
          </p:spPr>
          <p:txBody>
            <a:bodyPr>
              <a:prstTxWarp prst="textNoShape">
                <a:avLst/>
              </a:prstTxWarp>
            </a:bodyPr>
            <a:lstStyle/>
            <a:p>
              <a:endParaRPr lang="en-US">
                <a:solidFill>
                  <a:srgbClr val="FFFFFF"/>
                </a:solidFill>
              </a:endParaRPr>
            </a:p>
          </p:txBody>
        </p:sp>
        <p:sp>
          <p:nvSpPr>
            <p:cNvPr id="53265" name="Oval 13"/>
            <p:cNvSpPr>
              <a:spLocks noChangeArrowheads="1"/>
            </p:cNvSpPr>
            <p:nvPr/>
          </p:nvSpPr>
          <p:spPr bwMode="auto">
            <a:xfrm>
              <a:off x="2395538" y="4800600"/>
              <a:ext cx="685800" cy="609600"/>
            </a:xfrm>
            <a:prstGeom prst="ellipse">
              <a:avLst/>
            </a:prstGeom>
            <a:noFill/>
            <a:ln w="57150">
              <a:solidFill>
                <a:srgbClr val="FF6600"/>
              </a:solidFill>
              <a:round/>
              <a:headEnd/>
              <a:tailEnd/>
            </a:ln>
          </p:spPr>
          <p:txBody>
            <a:bodyPr>
              <a:prstTxWarp prst="textNoShape">
                <a:avLst/>
              </a:prstTxWarp>
            </a:bodyPr>
            <a:lstStyle/>
            <a:p>
              <a:endParaRPr lang="en-US">
                <a:solidFill>
                  <a:srgbClr val="FFFFFF"/>
                </a:solidFill>
                <a:ea typeface="ＭＳ Ｐゴシック" pitchFamily="-105" charset="-128"/>
                <a:cs typeface="ＭＳ Ｐゴシック" pitchFamily="-105" charset="-128"/>
              </a:endParaRPr>
            </a:p>
          </p:txBody>
        </p:sp>
        <p:sp>
          <p:nvSpPr>
            <p:cNvPr id="53266" name="TextBox 14"/>
            <p:cNvSpPr txBox="1">
              <a:spLocks noChangeArrowheads="1"/>
            </p:cNvSpPr>
            <p:nvPr/>
          </p:nvSpPr>
          <p:spPr bwMode="auto">
            <a:xfrm>
              <a:off x="5562600" y="2895600"/>
              <a:ext cx="1676400" cy="830997"/>
            </a:xfrm>
            <a:prstGeom prst="rect">
              <a:avLst/>
            </a:prstGeom>
            <a:noFill/>
            <a:ln w="9525">
              <a:noFill/>
              <a:miter lim="800000"/>
              <a:headEnd/>
              <a:tailEnd/>
            </a:ln>
          </p:spPr>
          <p:txBody>
            <a:bodyPr>
              <a:prstTxWarp prst="textNoShape">
                <a:avLst/>
              </a:prstTxWarp>
              <a:spAutoFit/>
            </a:bodyPr>
            <a:lstStyle/>
            <a:p>
              <a:r>
                <a:rPr lang="en-US">
                  <a:solidFill>
                    <a:srgbClr val="FF6600"/>
                  </a:solidFill>
                  <a:latin typeface="Arial" pitchFamily="-105" charset="0"/>
                  <a:ea typeface="ＭＳ Ｐゴシック" pitchFamily="-105" charset="-128"/>
                  <a:cs typeface="ＭＳ Ｐゴシック" pitchFamily="-105" charset="-128"/>
                </a:rPr>
                <a:t>Diffusive upwelling</a:t>
              </a:r>
            </a:p>
          </p:txBody>
        </p:sp>
      </p:grpSp>
      <p:grpSp>
        <p:nvGrpSpPr>
          <p:cNvPr id="5" name="Group 20"/>
          <p:cNvGrpSpPr>
            <a:grpSpLocks/>
          </p:cNvGrpSpPr>
          <p:nvPr/>
        </p:nvGrpSpPr>
        <p:grpSpPr bwMode="auto">
          <a:xfrm>
            <a:off x="1371600" y="1295400"/>
            <a:ext cx="4572000" cy="2057400"/>
            <a:chOff x="1371600" y="1295400"/>
            <a:chExt cx="4572000" cy="2057400"/>
          </a:xfrm>
        </p:grpSpPr>
        <p:sp>
          <p:nvSpPr>
            <p:cNvPr id="53259" name="Oval 16"/>
            <p:cNvSpPr>
              <a:spLocks noChangeArrowheads="1"/>
            </p:cNvSpPr>
            <p:nvPr/>
          </p:nvSpPr>
          <p:spPr bwMode="auto">
            <a:xfrm>
              <a:off x="3276600" y="2057400"/>
              <a:ext cx="990600" cy="990600"/>
            </a:xfrm>
            <a:prstGeom prst="ellipse">
              <a:avLst/>
            </a:prstGeom>
            <a:noFill/>
            <a:ln w="57150">
              <a:solidFill>
                <a:srgbClr val="A96CE6"/>
              </a:solidFill>
              <a:round/>
              <a:headEnd/>
              <a:tailEnd/>
            </a:ln>
          </p:spPr>
          <p:txBody>
            <a:bodyPr>
              <a:prstTxWarp prst="textNoShape">
                <a:avLst/>
              </a:prstTxWarp>
            </a:bodyPr>
            <a:lstStyle/>
            <a:p>
              <a:endParaRPr lang="en-US">
                <a:solidFill>
                  <a:srgbClr val="FFFFFF"/>
                </a:solidFill>
              </a:endParaRPr>
            </a:p>
          </p:txBody>
        </p:sp>
        <p:sp>
          <p:nvSpPr>
            <p:cNvPr id="53260" name="Oval 17"/>
            <p:cNvSpPr>
              <a:spLocks noChangeArrowheads="1"/>
            </p:cNvSpPr>
            <p:nvPr/>
          </p:nvSpPr>
          <p:spPr bwMode="auto">
            <a:xfrm>
              <a:off x="1371600" y="1905000"/>
              <a:ext cx="990600" cy="990600"/>
            </a:xfrm>
            <a:prstGeom prst="ellipse">
              <a:avLst/>
            </a:prstGeom>
            <a:noFill/>
            <a:ln w="57150">
              <a:solidFill>
                <a:srgbClr val="A96CE6"/>
              </a:solidFill>
              <a:round/>
              <a:headEnd/>
              <a:tailEnd/>
            </a:ln>
          </p:spPr>
          <p:txBody>
            <a:bodyPr>
              <a:prstTxWarp prst="textNoShape">
                <a:avLst/>
              </a:prstTxWarp>
            </a:bodyPr>
            <a:lstStyle/>
            <a:p>
              <a:endParaRPr lang="en-US">
                <a:solidFill>
                  <a:srgbClr val="FFFFFF"/>
                </a:solidFill>
              </a:endParaRPr>
            </a:p>
          </p:txBody>
        </p:sp>
        <p:sp>
          <p:nvSpPr>
            <p:cNvPr id="53261" name="Oval 18"/>
            <p:cNvSpPr>
              <a:spLocks noChangeArrowheads="1"/>
            </p:cNvSpPr>
            <p:nvPr/>
          </p:nvSpPr>
          <p:spPr bwMode="auto">
            <a:xfrm>
              <a:off x="2286000" y="2362200"/>
              <a:ext cx="990600" cy="990600"/>
            </a:xfrm>
            <a:prstGeom prst="ellipse">
              <a:avLst/>
            </a:prstGeom>
            <a:noFill/>
            <a:ln w="57150">
              <a:solidFill>
                <a:srgbClr val="A96CE6"/>
              </a:solidFill>
              <a:round/>
              <a:headEnd/>
              <a:tailEnd/>
            </a:ln>
          </p:spPr>
          <p:txBody>
            <a:bodyPr>
              <a:prstTxWarp prst="textNoShape">
                <a:avLst/>
              </a:prstTxWarp>
            </a:bodyPr>
            <a:lstStyle/>
            <a:p>
              <a:endParaRPr lang="en-US">
                <a:solidFill>
                  <a:srgbClr val="FFFFFF"/>
                </a:solidFill>
              </a:endParaRPr>
            </a:p>
          </p:txBody>
        </p:sp>
        <p:sp>
          <p:nvSpPr>
            <p:cNvPr id="53262" name="TextBox 19"/>
            <p:cNvSpPr txBox="1">
              <a:spLocks noChangeArrowheads="1"/>
            </p:cNvSpPr>
            <p:nvPr/>
          </p:nvSpPr>
          <p:spPr bwMode="auto">
            <a:xfrm>
              <a:off x="4038600" y="1295400"/>
              <a:ext cx="1905000" cy="646331"/>
            </a:xfrm>
            <a:prstGeom prst="rect">
              <a:avLst/>
            </a:prstGeom>
            <a:noFill/>
            <a:ln w="9525">
              <a:noFill/>
              <a:miter lim="800000"/>
              <a:headEnd/>
              <a:tailEnd/>
            </a:ln>
          </p:spPr>
          <p:txBody>
            <a:bodyPr>
              <a:prstTxWarp prst="textNoShape">
                <a:avLst/>
              </a:prstTxWarp>
              <a:spAutoFit/>
            </a:bodyPr>
            <a:lstStyle/>
            <a:p>
              <a:r>
                <a:rPr lang="en-US">
                  <a:solidFill>
                    <a:srgbClr val="A96CE6"/>
                  </a:solidFill>
                </a:rPr>
                <a:t>Wind-driven upwelling</a:t>
              </a:r>
            </a:p>
          </p:txBody>
        </p:sp>
      </p:grpSp>
      <p:sp>
        <p:nvSpPr>
          <p:cNvPr id="53256" name="TextBox 6"/>
          <p:cNvSpPr txBox="1">
            <a:spLocks noChangeArrowheads="1"/>
          </p:cNvSpPr>
          <p:nvPr/>
        </p:nvSpPr>
        <p:spPr bwMode="auto">
          <a:xfrm>
            <a:off x="2971800" y="6396038"/>
            <a:ext cx="4025900" cy="461962"/>
          </a:xfrm>
          <a:prstGeom prst="rect">
            <a:avLst/>
          </a:prstGeom>
          <a:noFill/>
          <a:ln w="9525">
            <a:noFill/>
            <a:miter lim="800000"/>
            <a:headEnd/>
            <a:tailEnd/>
          </a:ln>
        </p:spPr>
        <p:txBody>
          <a:bodyPr>
            <a:prstTxWarp prst="textNoShape">
              <a:avLst/>
            </a:prstTxWarp>
            <a:spAutoFit/>
          </a:bodyPr>
          <a:lstStyle/>
          <a:p>
            <a:r>
              <a:rPr lang="en-US">
                <a:solidFill>
                  <a:srgbClr val="161616"/>
                </a:solidFill>
              </a:rPr>
              <a:t>Talley (Oceanography, 2013)</a:t>
            </a:r>
          </a:p>
        </p:txBody>
      </p:sp>
    </p:spTree>
    <p:extLst>
      <p:ext uri="{BB962C8B-B14F-4D97-AF65-F5344CB8AC3E}">
        <p14:creationId xmlns:p14="http://schemas.microsoft.com/office/powerpoint/2010/main" val="364197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8" descr="0-1"/>
          <p:cNvPicPr>
            <a:picLocks noChangeAspect="1" noChangeArrowheads="1"/>
          </p:cNvPicPr>
          <p:nvPr/>
        </p:nvPicPr>
        <p:blipFill>
          <a:blip r:embed="rId3"/>
          <a:srcRect/>
          <a:stretch>
            <a:fillRect/>
          </a:stretch>
        </p:blipFill>
        <p:spPr bwMode="auto">
          <a:xfrm>
            <a:off x="457200" y="1219200"/>
            <a:ext cx="8229600" cy="3738563"/>
          </a:xfrm>
          <a:prstGeom prst="rect">
            <a:avLst/>
          </a:prstGeom>
          <a:noFill/>
          <a:ln w="9525">
            <a:noFill/>
            <a:miter lim="800000"/>
            <a:headEnd/>
            <a:tailEnd/>
          </a:ln>
        </p:spPr>
      </p:pic>
      <p:grpSp>
        <p:nvGrpSpPr>
          <p:cNvPr id="65539" name="Group 29"/>
          <p:cNvGrpSpPr>
            <a:grpSpLocks/>
          </p:cNvGrpSpPr>
          <p:nvPr/>
        </p:nvGrpSpPr>
        <p:grpSpPr bwMode="auto">
          <a:xfrm>
            <a:off x="1295400" y="1487488"/>
            <a:ext cx="4835525" cy="3065462"/>
            <a:chOff x="816" y="937"/>
            <a:chExt cx="3046" cy="1931"/>
          </a:xfrm>
        </p:grpSpPr>
        <p:sp>
          <p:nvSpPr>
            <p:cNvPr id="65547" name="AutoShape 13"/>
            <p:cNvSpPr>
              <a:spLocks noChangeArrowheads="1"/>
            </p:cNvSpPr>
            <p:nvPr/>
          </p:nvSpPr>
          <p:spPr bwMode="auto">
            <a:xfrm>
              <a:off x="1206" y="996"/>
              <a:ext cx="322" cy="275"/>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65548" name="AutoShape 14"/>
            <p:cNvSpPr>
              <a:spLocks noChangeArrowheads="1"/>
            </p:cNvSpPr>
            <p:nvPr/>
          </p:nvSpPr>
          <p:spPr bwMode="auto">
            <a:xfrm>
              <a:off x="1769" y="1202"/>
              <a:ext cx="322" cy="276"/>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65549" name="AutoShape 15"/>
            <p:cNvSpPr>
              <a:spLocks noChangeArrowheads="1"/>
            </p:cNvSpPr>
            <p:nvPr/>
          </p:nvSpPr>
          <p:spPr bwMode="auto">
            <a:xfrm>
              <a:off x="2172" y="1478"/>
              <a:ext cx="322" cy="275"/>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65550" name="AutoShape 16"/>
            <p:cNvSpPr>
              <a:spLocks noChangeArrowheads="1"/>
            </p:cNvSpPr>
            <p:nvPr/>
          </p:nvSpPr>
          <p:spPr bwMode="auto">
            <a:xfrm>
              <a:off x="816" y="2592"/>
              <a:ext cx="322" cy="276"/>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sp>
          <p:nvSpPr>
            <p:cNvPr id="65551" name="AutoShape 17"/>
            <p:cNvSpPr>
              <a:spLocks noChangeArrowheads="1"/>
            </p:cNvSpPr>
            <p:nvPr/>
          </p:nvSpPr>
          <p:spPr bwMode="auto">
            <a:xfrm>
              <a:off x="3540" y="937"/>
              <a:ext cx="322" cy="275"/>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solidFill>
                  <a:srgbClr val="FFFFFF"/>
                </a:solidFill>
              </a:endParaRPr>
            </a:p>
          </p:txBody>
        </p:sp>
      </p:grpSp>
      <p:sp>
        <p:nvSpPr>
          <p:cNvPr id="65540" name="Rectangle 18"/>
          <p:cNvSpPr>
            <a:spLocks noGrp="1" noChangeArrowheads="1"/>
          </p:cNvSpPr>
          <p:nvPr>
            <p:ph type="title"/>
          </p:nvPr>
        </p:nvSpPr>
        <p:spPr>
          <a:xfrm>
            <a:off x="762000" y="304800"/>
            <a:ext cx="7772400" cy="457200"/>
          </a:xfrm>
        </p:spPr>
        <p:txBody>
          <a:bodyPr/>
          <a:lstStyle/>
          <a:p>
            <a:pPr eaLnBrk="1" hangingPunct="1"/>
            <a:r>
              <a:rPr lang="en-US">
                <a:ea typeface="ＭＳ Ｐゴシック" pitchFamily="-105" charset="-128"/>
                <a:cs typeface="ＭＳ Ｐゴシック" pitchFamily="-105" charset="-128"/>
              </a:rPr>
              <a:t>(2) Intermediate water summary</a:t>
            </a:r>
          </a:p>
        </p:txBody>
      </p:sp>
      <p:sp>
        <p:nvSpPr>
          <p:cNvPr id="65541" name="Text Box 20"/>
          <p:cNvSpPr txBox="1">
            <a:spLocks noChangeArrowheads="1"/>
          </p:cNvSpPr>
          <p:nvPr/>
        </p:nvSpPr>
        <p:spPr bwMode="auto">
          <a:xfrm>
            <a:off x="304800" y="5029200"/>
            <a:ext cx="4038600" cy="1552575"/>
          </a:xfrm>
          <a:prstGeom prst="rect">
            <a:avLst/>
          </a:prstGeom>
          <a:solidFill>
            <a:schemeClr val="tx1"/>
          </a:solidFill>
          <a:ln w="9525">
            <a:noFill/>
            <a:miter lim="800000"/>
            <a:headEnd/>
            <a:tailEnd/>
          </a:ln>
        </p:spPr>
        <p:txBody>
          <a:bodyPr>
            <a:prstTxWarp prst="textNoShape">
              <a:avLst/>
            </a:prstTxWarp>
            <a:spAutoFit/>
          </a:bodyPr>
          <a:lstStyle/>
          <a:p>
            <a:r>
              <a:rPr lang="en-US">
                <a:solidFill>
                  <a:srgbClr val="000099"/>
                </a:solidFill>
              </a:rPr>
              <a:t>Low salinity: Labrador Sea Water, North Pacific Intermediate Water, Antarctic Intermediate Water</a:t>
            </a:r>
            <a:endParaRPr lang="en-US">
              <a:solidFill>
                <a:srgbClr val="FFFFFF"/>
              </a:solidFill>
            </a:endParaRPr>
          </a:p>
        </p:txBody>
      </p:sp>
      <p:sp>
        <p:nvSpPr>
          <p:cNvPr id="65542" name="Text Box 25"/>
          <p:cNvSpPr txBox="1">
            <a:spLocks noChangeArrowheads="1"/>
          </p:cNvSpPr>
          <p:nvPr/>
        </p:nvSpPr>
        <p:spPr bwMode="auto">
          <a:xfrm>
            <a:off x="5105400" y="5334000"/>
            <a:ext cx="4038600" cy="822325"/>
          </a:xfrm>
          <a:prstGeom prst="rect">
            <a:avLst/>
          </a:prstGeom>
          <a:solidFill>
            <a:schemeClr val="tx1"/>
          </a:solidFill>
          <a:ln w="9525">
            <a:noFill/>
            <a:miter lim="800000"/>
            <a:headEnd/>
            <a:tailEnd/>
          </a:ln>
        </p:spPr>
        <p:txBody>
          <a:bodyPr>
            <a:prstTxWarp prst="textNoShape">
              <a:avLst/>
            </a:prstTxWarp>
            <a:spAutoFit/>
          </a:bodyPr>
          <a:lstStyle/>
          <a:p>
            <a:r>
              <a:rPr lang="en-US">
                <a:solidFill>
                  <a:srgbClr val="000099"/>
                </a:solidFill>
              </a:rPr>
              <a:t>High salinity: Mediterranean Water, Red Sea Water</a:t>
            </a:r>
            <a:endParaRPr lang="en-US">
              <a:solidFill>
                <a:srgbClr val="FFFFFF"/>
              </a:solidFill>
            </a:endParaRPr>
          </a:p>
        </p:txBody>
      </p:sp>
      <p:sp>
        <p:nvSpPr>
          <p:cNvPr id="14" name="Slide Number Placeholder 13"/>
          <p:cNvSpPr>
            <a:spLocks noGrp="1"/>
          </p:cNvSpPr>
          <p:nvPr>
            <p:ph type="sldNum" sz="quarter" idx="12"/>
          </p:nvPr>
        </p:nvSpPr>
        <p:spPr/>
        <p:txBody>
          <a:bodyPr/>
          <a:lstStyle/>
          <a:p>
            <a:pPr>
              <a:defRPr/>
            </a:pPr>
            <a:fld id="{6849238D-B73F-B140-A673-8032BCD25350}" type="slidenum">
              <a:rPr lang="en-US">
                <a:solidFill>
                  <a:srgbClr val="DADADA">
                    <a:lumMod val="10000"/>
                  </a:srgbClr>
                </a:solidFill>
              </a:rPr>
              <a:pPr>
                <a:defRPr/>
              </a:pPr>
              <a:t>30</a:t>
            </a:fld>
            <a:endParaRPr lang="en-US">
              <a:solidFill>
                <a:srgbClr val="DADADA">
                  <a:lumMod val="10000"/>
                </a:srgbClr>
              </a:solidFill>
            </a:endParaRPr>
          </a:p>
        </p:txBody>
      </p:sp>
    </p:spTree>
    <p:extLst>
      <p:ext uri="{BB962C8B-B14F-4D97-AF65-F5344CB8AC3E}">
        <p14:creationId xmlns:p14="http://schemas.microsoft.com/office/powerpoint/2010/main" val="1329644373"/>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4"/>
          <p:cNvGrpSpPr>
            <a:grpSpLocks/>
          </p:cNvGrpSpPr>
          <p:nvPr/>
        </p:nvGrpSpPr>
        <p:grpSpPr bwMode="auto">
          <a:xfrm>
            <a:off x="304800" y="914400"/>
            <a:ext cx="8458200" cy="4191000"/>
            <a:chOff x="192" y="624"/>
            <a:chExt cx="3168" cy="1536"/>
          </a:xfrm>
        </p:grpSpPr>
        <p:pic>
          <p:nvPicPr>
            <p:cNvPr id="67594" name="Picture 5"/>
            <p:cNvPicPr>
              <a:picLocks noChangeAspect="1" noChangeArrowheads="1"/>
            </p:cNvPicPr>
            <p:nvPr/>
          </p:nvPicPr>
          <p:blipFill>
            <a:blip r:embed="rId3"/>
            <a:srcRect t="14911" r="1492" b="22874"/>
            <a:stretch>
              <a:fillRect/>
            </a:stretch>
          </p:blipFill>
          <p:spPr bwMode="auto">
            <a:xfrm>
              <a:off x="192" y="647"/>
              <a:ext cx="3168" cy="1513"/>
            </a:xfrm>
            <a:prstGeom prst="rect">
              <a:avLst/>
            </a:prstGeom>
            <a:noFill/>
            <a:ln w="9525">
              <a:noFill/>
              <a:miter lim="800000"/>
              <a:headEnd/>
              <a:tailEnd/>
            </a:ln>
          </p:spPr>
        </p:pic>
        <p:sp>
          <p:nvSpPr>
            <p:cNvPr id="67595" name="AutoShape 6"/>
            <p:cNvSpPr>
              <a:spLocks noChangeArrowheads="1"/>
            </p:cNvSpPr>
            <p:nvPr/>
          </p:nvSpPr>
          <p:spPr bwMode="auto">
            <a:xfrm>
              <a:off x="1152" y="624"/>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p>
          </p:txBody>
        </p:sp>
        <p:sp>
          <p:nvSpPr>
            <p:cNvPr id="67596" name="AutoShape 7"/>
            <p:cNvSpPr>
              <a:spLocks noChangeArrowheads="1"/>
            </p:cNvSpPr>
            <p:nvPr/>
          </p:nvSpPr>
          <p:spPr bwMode="auto">
            <a:xfrm>
              <a:off x="960" y="1968"/>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p>
          </p:txBody>
        </p:sp>
        <p:sp>
          <p:nvSpPr>
            <p:cNvPr id="67597" name="AutoShape 8"/>
            <p:cNvSpPr>
              <a:spLocks noChangeArrowheads="1"/>
            </p:cNvSpPr>
            <p:nvPr/>
          </p:nvSpPr>
          <p:spPr bwMode="auto">
            <a:xfrm>
              <a:off x="2064" y="1824"/>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p>
          </p:txBody>
        </p:sp>
        <p:sp>
          <p:nvSpPr>
            <p:cNvPr id="67598" name="AutoShape 9"/>
            <p:cNvSpPr>
              <a:spLocks noChangeArrowheads="1"/>
            </p:cNvSpPr>
            <p:nvPr/>
          </p:nvSpPr>
          <p:spPr bwMode="auto">
            <a:xfrm>
              <a:off x="2304" y="1968"/>
              <a:ext cx="192" cy="192"/>
            </a:xfrm>
            <a:prstGeom prst="triangle">
              <a:avLst>
                <a:gd name="adj" fmla="val 50000"/>
              </a:avLst>
            </a:prstGeom>
            <a:solidFill>
              <a:srgbClr val="FF0303"/>
            </a:solidFill>
            <a:ln w="9525">
              <a:solidFill>
                <a:srgbClr val="FF0303"/>
              </a:solidFill>
              <a:miter lim="800000"/>
              <a:headEnd/>
              <a:tailEnd/>
            </a:ln>
          </p:spPr>
          <p:txBody>
            <a:bodyPr wrap="none" anchor="ctr">
              <a:prstTxWarp prst="textNoShape">
                <a:avLst/>
              </a:prstTxWarp>
            </a:bodyPr>
            <a:lstStyle/>
            <a:p>
              <a:endParaRPr lang="en-US"/>
            </a:p>
          </p:txBody>
        </p:sp>
      </p:grpSp>
      <p:sp>
        <p:nvSpPr>
          <p:cNvPr id="67587" name="Rectangle 18"/>
          <p:cNvSpPr>
            <a:spLocks noGrp="1" noChangeArrowheads="1"/>
          </p:cNvSpPr>
          <p:nvPr>
            <p:ph type="title"/>
          </p:nvPr>
        </p:nvSpPr>
        <p:spPr/>
        <p:txBody>
          <a:bodyPr/>
          <a:lstStyle/>
          <a:p>
            <a:pPr eaLnBrk="1" hangingPunct="1"/>
            <a:r>
              <a:rPr lang="en-US">
                <a:ea typeface="ＭＳ Ｐゴシック" pitchFamily="-105" charset="-128"/>
                <a:cs typeface="ＭＳ Ｐゴシック" pitchFamily="-105" charset="-128"/>
              </a:rPr>
              <a:t>(3, 4) Deep water partial summary</a:t>
            </a:r>
          </a:p>
        </p:txBody>
      </p:sp>
      <p:sp>
        <p:nvSpPr>
          <p:cNvPr id="67588" name="Text Box 21"/>
          <p:cNvSpPr txBox="1">
            <a:spLocks noChangeArrowheads="1"/>
          </p:cNvSpPr>
          <p:nvPr/>
        </p:nvSpPr>
        <p:spPr bwMode="auto">
          <a:xfrm>
            <a:off x="4648200" y="5410200"/>
            <a:ext cx="3962400" cy="1006475"/>
          </a:xfrm>
          <a:prstGeom prst="rect">
            <a:avLst/>
          </a:prstGeom>
          <a:solidFill>
            <a:schemeClr val="tx1"/>
          </a:solidFill>
          <a:ln w="9525">
            <a:noFill/>
            <a:miter lim="800000"/>
            <a:headEnd/>
            <a:tailEnd/>
          </a:ln>
        </p:spPr>
        <p:txBody>
          <a:bodyPr>
            <a:prstTxWarp prst="textNoShape">
              <a:avLst/>
            </a:prstTxWarp>
            <a:spAutoFit/>
          </a:bodyPr>
          <a:lstStyle/>
          <a:p>
            <a:r>
              <a:rPr lang="en-US" sz="2000" b="1">
                <a:solidFill>
                  <a:schemeClr val="bg1"/>
                </a:solidFill>
                <a:latin typeface="Lucida Sans" pitchFamily="-105" charset="0"/>
              </a:rPr>
              <a:t>(4) Antarctic Bottom Water in Weddell, Ross Seas and Adelie Coast</a:t>
            </a:r>
            <a:endParaRPr lang="en-US" sz="2000" b="1">
              <a:latin typeface="Lucida Sans" pitchFamily="-105" charset="0"/>
            </a:endParaRPr>
          </a:p>
        </p:txBody>
      </p:sp>
      <p:sp>
        <p:nvSpPr>
          <p:cNvPr id="67589" name="Text Box 25"/>
          <p:cNvSpPr txBox="1">
            <a:spLocks noChangeArrowheads="1"/>
          </p:cNvSpPr>
          <p:nvPr/>
        </p:nvSpPr>
        <p:spPr bwMode="auto">
          <a:xfrm>
            <a:off x="457200" y="5410200"/>
            <a:ext cx="3581400" cy="1006475"/>
          </a:xfrm>
          <a:prstGeom prst="rect">
            <a:avLst/>
          </a:prstGeom>
          <a:solidFill>
            <a:schemeClr val="tx1"/>
          </a:solidFill>
          <a:ln w="9525">
            <a:noFill/>
            <a:miter lim="800000"/>
            <a:headEnd/>
            <a:tailEnd/>
          </a:ln>
        </p:spPr>
        <p:txBody>
          <a:bodyPr>
            <a:prstTxWarp prst="textNoShape">
              <a:avLst/>
            </a:prstTxWarp>
            <a:spAutoFit/>
          </a:bodyPr>
          <a:lstStyle/>
          <a:p>
            <a:r>
              <a:rPr lang="en-US" sz="2000" b="1">
                <a:solidFill>
                  <a:schemeClr val="bg1"/>
                </a:solidFill>
                <a:latin typeface="Lucida Sans" pitchFamily="-105" charset="0"/>
              </a:rPr>
              <a:t>(3) Nordic Seas Overflow waters, contributing to NADW</a:t>
            </a:r>
            <a:endParaRPr lang="en-US" sz="2000" b="1">
              <a:latin typeface="Lucida Sans" pitchFamily="-105" charset="0"/>
            </a:endParaRPr>
          </a:p>
        </p:txBody>
      </p:sp>
    </p:spTree>
    <p:extLst>
      <p:ext uri="{BB962C8B-B14F-4D97-AF65-F5344CB8AC3E}">
        <p14:creationId xmlns:p14="http://schemas.microsoft.com/office/powerpoint/2010/main" val="136095839"/>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2" descr="figure4_talley13oc_usethisone_v2.pdf"/>
          <p:cNvPicPr>
            <a:picLocks noChangeAspect="1"/>
          </p:cNvPicPr>
          <p:nvPr/>
        </p:nvPicPr>
        <p:blipFill>
          <a:blip r:embed="rId2"/>
          <a:srcRect/>
          <a:stretch>
            <a:fillRect/>
          </a:stretch>
        </p:blipFill>
        <p:spPr bwMode="auto">
          <a:xfrm>
            <a:off x="1371600" y="-91623"/>
            <a:ext cx="7964487" cy="6916966"/>
          </a:xfrm>
          <a:prstGeom prst="rect">
            <a:avLst/>
          </a:prstGeom>
          <a:noFill/>
          <a:ln w="9525">
            <a:noFill/>
            <a:miter lim="800000"/>
            <a:headEnd/>
            <a:tailEnd/>
          </a:ln>
        </p:spPr>
      </p:pic>
      <p:sp>
        <p:nvSpPr>
          <p:cNvPr id="6" name="Title 5"/>
          <p:cNvSpPr>
            <a:spLocks noGrp="1"/>
          </p:cNvSpPr>
          <p:nvPr>
            <p:ph type="title"/>
          </p:nvPr>
        </p:nvSpPr>
        <p:spPr/>
        <p:txBody>
          <a:bodyPr/>
          <a:lstStyle/>
          <a:p>
            <a:endParaRPr lang="en-ZA"/>
          </a:p>
        </p:txBody>
      </p:sp>
    </p:spTree>
    <p:extLst>
      <p:ext uri="{BB962C8B-B14F-4D97-AF65-F5344CB8AC3E}">
        <p14:creationId xmlns:p14="http://schemas.microsoft.com/office/powerpoint/2010/main" val="2703747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711200" y="0"/>
            <a:ext cx="7772400" cy="628650"/>
          </a:xfrm>
        </p:spPr>
        <p:txBody>
          <a:bodyPr/>
          <a:lstStyle/>
          <a:p>
            <a:pPr>
              <a:defRPr/>
            </a:pPr>
            <a:r>
              <a:rPr lang="en-US" sz="1800" b="1" dirty="0" smtClean="0">
                <a:latin typeface="Arial" charset="0"/>
              </a:rPr>
              <a:t>CASE STUDY - Water masses associated with the Southern Ocean</a:t>
            </a:r>
            <a:endParaRPr lang="en-GB" sz="1800" b="1" dirty="0" smtClean="0">
              <a:latin typeface="Arial" charset="0"/>
            </a:endParaRPr>
          </a:p>
        </p:txBody>
      </p:sp>
      <p:sp>
        <p:nvSpPr>
          <p:cNvPr id="475139" name="Rectangle 3"/>
          <p:cNvSpPr>
            <a:spLocks noGrp="1" noChangeArrowheads="1"/>
          </p:cNvSpPr>
          <p:nvPr>
            <p:ph type="body" idx="1"/>
          </p:nvPr>
        </p:nvSpPr>
        <p:spPr>
          <a:xfrm>
            <a:off x="685800" y="571500"/>
            <a:ext cx="8051800" cy="5524500"/>
          </a:xfrm>
        </p:spPr>
        <p:txBody>
          <a:bodyPr/>
          <a:lstStyle/>
          <a:p>
            <a:pPr>
              <a:buFont typeface="Monotype Sorts" charset="2"/>
              <a:buNone/>
              <a:defRPr/>
            </a:pPr>
            <a:r>
              <a:rPr lang="en-US" sz="1600" b="1" smtClean="0">
                <a:latin typeface="Arial" charset="0"/>
              </a:rPr>
              <a:t>Subantarctic Surface Water (SASW).</a:t>
            </a:r>
          </a:p>
          <a:p>
            <a:pPr>
              <a:buFont typeface="Monotype Sorts" charset="2"/>
              <a:buNone/>
              <a:defRPr/>
            </a:pPr>
            <a:endParaRPr lang="en-US" sz="1600" b="1" smtClean="0">
              <a:latin typeface="Arial" charset="0"/>
            </a:endParaRPr>
          </a:p>
          <a:p>
            <a:pPr algn="just">
              <a:defRPr/>
            </a:pPr>
            <a:r>
              <a:rPr lang="en-US" sz="1400" smtClean="0">
                <a:latin typeface="Arial" charset="0"/>
              </a:rPr>
              <a:t>SASW can be found lying between the STC to the north and the APF to the south.</a:t>
            </a:r>
          </a:p>
          <a:p>
            <a:pPr algn="just">
              <a:defRPr/>
            </a:pPr>
            <a:r>
              <a:rPr lang="en-US" sz="1400" smtClean="0">
                <a:latin typeface="Arial" charset="0"/>
              </a:rPr>
              <a:t>SASW extends from the surface to the depth at which Antarctic Intermediate water lies. This depth ranges from 200 m - ~900 m.</a:t>
            </a:r>
          </a:p>
          <a:p>
            <a:pPr algn="just">
              <a:defRPr/>
            </a:pPr>
            <a:r>
              <a:rPr lang="en-US" sz="1400" smtClean="0">
                <a:latin typeface="Arial" charset="0"/>
              </a:rPr>
              <a:t>Temperature ranges 4</a:t>
            </a:r>
            <a:r>
              <a:rPr lang="en-US" sz="1400" smtClean="0">
                <a:latin typeface="Arial" charset="0"/>
                <a:cs typeface="Arial" charset="0"/>
              </a:rPr>
              <a:t>º</a:t>
            </a:r>
            <a:r>
              <a:rPr lang="en-US" sz="1400" smtClean="0">
                <a:latin typeface="Arial" charset="0"/>
              </a:rPr>
              <a:t> – 10</a:t>
            </a:r>
            <a:r>
              <a:rPr lang="en-US" sz="1400" smtClean="0">
                <a:latin typeface="Arial" charset="0"/>
                <a:cs typeface="Arial" charset="0"/>
              </a:rPr>
              <a:t>º</a:t>
            </a:r>
            <a:r>
              <a:rPr lang="en-US" sz="1400" smtClean="0">
                <a:latin typeface="Arial" charset="0"/>
              </a:rPr>
              <a:t>C and salinity ranges 33.9 – 34.9</a:t>
            </a:r>
          </a:p>
          <a:p>
            <a:pPr algn="just">
              <a:defRPr/>
            </a:pPr>
            <a:r>
              <a:rPr lang="en-US" sz="1400" smtClean="0">
                <a:latin typeface="Arial" charset="0"/>
              </a:rPr>
              <a:t>SASW is strongly influenced by both climatic and regional oceanographic conditions: </a:t>
            </a:r>
          </a:p>
          <a:p>
            <a:pPr algn="just">
              <a:buFont typeface="Monotype Sorts" charset="2"/>
              <a:buNone/>
              <a:defRPr/>
            </a:pPr>
            <a:r>
              <a:rPr lang="en-US" sz="1400" b="1" smtClean="0">
                <a:latin typeface="Arial" charset="0"/>
              </a:rPr>
              <a:t>		CLIMATIC</a:t>
            </a:r>
            <a:r>
              <a:rPr lang="en-US" sz="1400" smtClean="0">
                <a:latin typeface="Arial" charset="0"/>
              </a:rPr>
              <a:t> – It is characterised by a subsurface salinity maximum (150m), as a result of the large scale of precipitation over evaporation in these latitudes (40</a:t>
            </a:r>
            <a:r>
              <a:rPr lang="en-US" sz="1400" smtClean="0">
                <a:latin typeface="Arial" charset="0"/>
                <a:cs typeface="Arial" charset="0"/>
              </a:rPr>
              <a:t>º</a:t>
            </a:r>
            <a:r>
              <a:rPr lang="en-US" sz="1400" smtClean="0">
                <a:latin typeface="Arial" charset="0"/>
              </a:rPr>
              <a:t> – 50</a:t>
            </a:r>
            <a:r>
              <a:rPr lang="en-US" sz="1400" smtClean="0">
                <a:latin typeface="Arial" charset="0"/>
                <a:cs typeface="Arial" charset="0"/>
              </a:rPr>
              <a:t>º</a:t>
            </a:r>
            <a:r>
              <a:rPr lang="en-US" sz="1400" smtClean="0">
                <a:latin typeface="Arial" charset="0"/>
              </a:rPr>
              <a:t>S).</a:t>
            </a:r>
          </a:p>
          <a:p>
            <a:pPr algn="just">
              <a:buFont typeface="Monotype Sorts" charset="2"/>
              <a:buNone/>
              <a:defRPr/>
            </a:pPr>
            <a:r>
              <a:rPr lang="en-US" sz="1400" smtClean="0">
                <a:latin typeface="Arial" charset="0"/>
              </a:rPr>
              <a:t>		</a:t>
            </a:r>
            <a:r>
              <a:rPr lang="en-US" sz="1400" b="1" smtClean="0">
                <a:latin typeface="Arial" charset="0"/>
              </a:rPr>
              <a:t>REGIONAL</a:t>
            </a:r>
            <a:r>
              <a:rPr lang="en-US" sz="1400" smtClean="0">
                <a:latin typeface="Arial" charset="0"/>
              </a:rPr>
              <a:t> – SASW is strongly influenced by mixing with adjacent gyres. The Agulhas Return Current system results in the SASW being more saline (0.05) in the SW Indian Ocean than in other regions of the Southern Ocean.</a:t>
            </a:r>
            <a:endParaRPr lang="en-GB" sz="1400" smtClean="0">
              <a:latin typeface="Arial" charset="0"/>
            </a:endParaRPr>
          </a:p>
        </p:txBody>
      </p:sp>
      <p:pic>
        <p:nvPicPr>
          <p:cNvPr id="23556" name="Picture 4" descr="sa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00" y="3543300"/>
            <a:ext cx="51371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431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body" idx="1"/>
          </p:nvPr>
        </p:nvSpPr>
        <p:spPr>
          <a:xfrm>
            <a:off x="685800" y="285750"/>
            <a:ext cx="8051800" cy="5810250"/>
          </a:xfrm>
        </p:spPr>
        <p:txBody>
          <a:bodyPr/>
          <a:lstStyle/>
          <a:p>
            <a:pPr>
              <a:buFont typeface="Monotype Sorts" charset="2"/>
              <a:buNone/>
              <a:defRPr/>
            </a:pPr>
            <a:r>
              <a:rPr lang="en-US" sz="1600" b="1" smtClean="0">
                <a:latin typeface="Arial" charset="0"/>
              </a:rPr>
              <a:t>Antarctic Surface Water (AASW).</a:t>
            </a:r>
          </a:p>
          <a:p>
            <a:pPr>
              <a:buFont typeface="Monotype Sorts" charset="2"/>
              <a:buNone/>
              <a:defRPr/>
            </a:pPr>
            <a:endParaRPr lang="en-US" sz="1600" b="1" smtClean="0">
              <a:latin typeface="Arial" charset="0"/>
            </a:endParaRPr>
          </a:p>
          <a:p>
            <a:pPr algn="just">
              <a:defRPr/>
            </a:pPr>
            <a:r>
              <a:rPr lang="en-US" sz="1400" smtClean="0">
                <a:latin typeface="Arial" charset="0"/>
              </a:rPr>
              <a:t>AASW can be found I the top 200 m south of the APF.</a:t>
            </a:r>
          </a:p>
          <a:p>
            <a:pPr algn="just">
              <a:defRPr/>
            </a:pPr>
            <a:r>
              <a:rPr lang="en-US" sz="1400" smtClean="0">
                <a:latin typeface="Arial" charset="0"/>
              </a:rPr>
              <a:t>AASW is formed by the ascent of Circumpolar deep Water from depths of 2000m. This ascent results in an increase in surface temperatures and salinity. However, salinity levels are counter-balanced by the melting of sea ice.</a:t>
            </a:r>
          </a:p>
          <a:p>
            <a:pPr algn="just">
              <a:defRPr/>
            </a:pPr>
            <a:r>
              <a:rPr lang="en-US" sz="1400" smtClean="0">
                <a:latin typeface="Arial" charset="0"/>
              </a:rPr>
              <a:t>AASW is characterised by a subsurface temperature minimum associated with the remnants of Winter Water. This temperature minimum lies in the top 200 m and ranges –1.8</a:t>
            </a:r>
            <a:r>
              <a:rPr lang="en-US" sz="1400" smtClean="0">
                <a:latin typeface="Arial" charset="0"/>
                <a:cs typeface="Arial" charset="0"/>
              </a:rPr>
              <a:t>º</a:t>
            </a:r>
            <a:r>
              <a:rPr lang="en-US" sz="1400" smtClean="0">
                <a:latin typeface="Arial" charset="0"/>
              </a:rPr>
              <a:t> –2</a:t>
            </a:r>
            <a:r>
              <a:rPr lang="en-US" sz="1400" smtClean="0">
                <a:latin typeface="Arial" charset="0"/>
                <a:cs typeface="Arial" charset="0"/>
              </a:rPr>
              <a:t>º</a:t>
            </a:r>
            <a:r>
              <a:rPr lang="en-US" sz="1400" smtClean="0">
                <a:latin typeface="Arial" charset="0"/>
              </a:rPr>
              <a:t>C.</a:t>
            </a:r>
          </a:p>
          <a:p>
            <a:pPr algn="just">
              <a:defRPr/>
            </a:pPr>
            <a:r>
              <a:rPr lang="en-US" sz="1400" smtClean="0">
                <a:latin typeface="Arial" charset="0"/>
              </a:rPr>
              <a:t>AASW is seasonally variable: </a:t>
            </a:r>
          </a:p>
          <a:p>
            <a:pPr algn="just">
              <a:defRPr/>
            </a:pPr>
            <a:r>
              <a:rPr lang="en-US" sz="1400" b="1" smtClean="0">
                <a:latin typeface="Arial" charset="0"/>
              </a:rPr>
              <a:t>In winter-</a:t>
            </a:r>
            <a:r>
              <a:rPr lang="en-US" sz="1400" smtClean="0">
                <a:latin typeface="Arial" charset="0"/>
              </a:rPr>
              <a:t> it is a nearly homogenous water mass extending to 250m. Temperature increases with distance north from near freezing at the AAD to 2C at the APF.</a:t>
            </a:r>
            <a:endParaRPr lang="en-US" sz="1400" b="1" smtClean="0">
              <a:latin typeface="Arial" charset="0"/>
            </a:endParaRPr>
          </a:p>
          <a:p>
            <a:pPr algn="just">
              <a:defRPr/>
            </a:pPr>
            <a:r>
              <a:rPr lang="en-US" sz="1400" b="1" smtClean="0">
                <a:latin typeface="Arial" charset="0"/>
              </a:rPr>
              <a:t>In Summer</a:t>
            </a:r>
            <a:r>
              <a:rPr lang="en-US" sz="1400" smtClean="0">
                <a:latin typeface="Arial" charset="0"/>
              </a:rPr>
              <a:t> – the mixed layer extends between 50 –100m. Temperatures increase from –1.8</a:t>
            </a:r>
            <a:r>
              <a:rPr lang="en-US" sz="1400" smtClean="0">
                <a:latin typeface="Arial" charset="0"/>
                <a:cs typeface="Arial" charset="0"/>
              </a:rPr>
              <a:t>º</a:t>
            </a:r>
            <a:r>
              <a:rPr lang="en-US" sz="1400" smtClean="0">
                <a:latin typeface="Arial" charset="0"/>
              </a:rPr>
              <a:t>C – 6</a:t>
            </a:r>
            <a:r>
              <a:rPr lang="en-US" sz="1400" smtClean="0">
                <a:latin typeface="Arial" charset="0"/>
                <a:cs typeface="Arial" charset="0"/>
              </a:rPr>
              <a:t>º</a:t>
            </a:r>
            <a:r>
              <a:rPr lang="en-US" sz="1400" smtClean="0">
                <a:latin typeface="Arial" charset="0"/>
              </a:rPr>
              <a:t>C. Salinities are slightly lower due to ice melt  33.4 – 34.2</a:t>
            </a:r>
            <a:endParaRPr lang="en-GB" sz="1400" smtClean="0">
              <a:latin typeface="Arial" charset="0"/>
            </a:endParaRPr>
          </a:p>
        </p:txBody>
      </p:sp>
      <p:pic>
        <p:nvPicPr>
          <p:cNvPr id="24579" name="Picture 3" descr="aasw"/>
          <p:cNvPicPr>
            <a:picLocks noChangeAspect="1" noChangeArrowheads="1"/>
          </p:cNvPicPr>
          <p:nvPr/>
        </p:nvPicPr>
        <p:blipFill>
          <a:blip r:embed="rId2">
            <a:extLst>
              <a:ext uri="{28A0092B-C50C-407E-A947-70E740481C1C}">
                <a14:useLocalDpi xmlns:a14="http://schemas.microsoft.com/office/drawing/2010/main" val="0"/>
              </a:ext>
            </a:extLst>
          </a:blip>
          <a:srcRect l="41496"/>
          <a:stretch>
            <a:fillRect/>
          </a:stretch>
        </p:blipFill>
        <p:spPr bwMode="auto">
          <a:xfrm>
            <a:off x="2255838" y="3429000"/>
            <a:ext cx="482917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7069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body" idx="1"/>
          </p:nvPr>
        </p:nvSpPr>
        <p:spPr>
          <a:xfrm>
            <a:off x="685800" y="285750"/>
            <a:ext cx="8051800" cy="5810250"/>
          </a:xfrm>
        </p:spPr>
        <p:txBody>
          <a:bodyPr/>
          <a:lstStyle/>
          <a:p>
            <a:pPr>
              <a:buFont typeface="Monotype Sorts" charset="2"/>
              <a:buNone/>
              <a:defRPr/>
            </a:pPr>
            <a:r>
              <a:rPr lang="en-US" sz="1600" b="1" smtClean="0">
                <a:latin typeface="Arial" charset="0"/>
              </a:rPr>
              <a:t>Antarctic Intermediate Water (AAIW).</a:t>
            </a:r>
          </a:p>
          <a:p>
            <a:pPr>
              <a:buFont typeface="Monotype Sorts" charset="2"/>
              <a:buNone/>
              <a:defRPr/>
            </a:pPr>
            <a:endParaRPr lang="en-US" sz="1600" b="1" smtClean="0">
              <a:latin typeface="Arial" charset="0"/>
            </a:endParaRPr>
          </a:p>
          <a:p>
            <a:pPr algn="just">
              <a:defRPr/>
            </a:pPr>
            <a:r>
              <a:rPr lang="en-US" sz="1400" smtClean="0">
                <a:latin typeface="Arial" charset="0"/>
              </a:rPr>
              <a:t>AAIW is formed by the sinking of AASW at the APF.</a:t>
            </a:r>
          </a:p>
          <a:p>
            <a:pPr algn="just">
              <a:defRPr/>
            </a:pPr>
            <a:r>
              <a:rPr lang="en-US" sz="1400" smtClean="0">
                <a:latin typeface="Arial" charset="0"/>
              </a:rPr>
              <a:t>From its place of origin it moves northwards into the subtropical zone along western boundaries, sinking beneath warmer Subantarctic and Subtropical; water masses to a maximum depth of 1000m. </a:t>
            </a:r>
          </a:p>
          <a:p>
            <a:pPr algn="just">
              <a:defRPr/>
            </a:pPr>
            <a:r>
              <a:rPr lang="en-US" sz="1400" smtClean="0">
                <a:latin typeface="Arial" charset="0"/>
              </a:rPr>
              <a:t>Its characteristic core indicators are </a:t>
            </a:r>
            <a:r>
              <a:rPr lang="en-US" sz="1400" u="sng" smtClean="0">
                <a:latin typeface="Arial" charset="0"/>
              </a:rPr>
              <a:t>a salinity minimum</a:t>
            </a:r>
            <a:r>
              <a:rPr lang="en-US" sz="1400" smtClean="0">
                <a:latin typeface="Arial" charset="0"/>
              </a:rPr>
              <a:t> of 33.8 – 34.3 as precipitation exceeds evaporation in these latitudes. It is also characterised by a temperature minimum of between 2 - 5</a:t>
            </a:r>
            <a:r>
              <a:rPr lang="en-US" sz="1400" smtClean="0">
                <a:latin typeface="Arial" charset="0"/>
                <a:cs typeface="Arial" charset="0"/>
              </a:rPr>
              <a:t>º</a:t>
            </a:r>
            <a:r>
              <a:rPr lang="en-US" sz="1400" smtClean="0">
                <a:latin typeface="Arial" charset="0"/>
              </a:rPr>
              <a:t>C  and an oxygen maximum of &gt;6 ml/l</a:t>
            </a:r>
            <a:endParaRPr lang="en-GB" sz="1400" smtClean="0">
              <a:latin typeface="Arial" charset="0"/>
            </a:endParaRPr>
          </a:p>
        </p:txBody>
      </p:sp>
      <p:pic>
        <p:nvPicPr>
          <p:cNvPr id="25603" name="Picture 3" descr="aai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514600"/>
            <a:ext cx="6389688"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91648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body" idx="1"/>
          </p:nvPr>
        </p:nvSpPr>
        <p:spPr>
          <a:xfrm>
            <a:off x="685800" y="285750"/>
            <a:ext cx="8051800" cy="5810250"/>
          </a:xfrm>
        </p:spPr>
        <p:txBody>
          <a:bodyPr/>
          <a:lstStyle/>
          <a:p>
            <a:pPr>
              <a:buFont typeface="Monotype Sorts" charset="2"/>
              <a:buNone/>
              <a:defRPr/>
            </a:pPr>
            <a:r>
              <a:rPr lang="en-US" sz="1600" b="1" smtClean="0">
                <a:latin typeface="Arial" charset="0"/>
              </a:rPr>
              <a:t>Circumpolar Deep Water (CDW).</a:t>
            </a:r>
          </a:p>
          <a:p>
            <a:pPr>
              <a:buFont typeface="Monotype Sorts" charset="2"/>
              <a:buNone/>
              <a:defRPr/>
            </a:pPr>
            <a:endParaRPr lang="en-US" sz="1600" b="1" smtClean="0">
              <a:latin typeface="Arial" charset="0"/>
            </a:endParaRPr>
          </a:p>
          <a:p>
            <a:pPr algn="just">
              <a:defRPr/>
            </a:pPr>
            <a:r>
              <a:rPr lang="en-US" sz="1400" smtClean="0">
                <a:latin typeface="Arial" charset="0"/>
              </a:rPr>
              <a:t>Lying between AAIW and AABW and over 2000 m thick, this is the most voluminous water mass in the Southern Ocean, accounting for over 58% of all water in this region. </a:t>
            </a:r>
          </a:p>
          <a:p>
            <a:pPr algn="just">
              <a:defRPr/>
            </a:pPr>
            <a:r>
              <a:rPr lang="en-US" sz="1400" smtClean="0">
                <a:latin typeface="Arial" charset="0"/>
              </a:rPr>
              <a:t>CDW flows southwards having been derived from North Atlantic deep Water and ascends to the surface at the AAD, where it warms the surface resulting in increased ice melting. </a:t>
            </a:r>
          </a:p>
          <a:p>
            <a:pPr algn="just">
              <a:defRPr/>
            </a:pPr>
            <a:r>
              <a:rPr lang="en-US" sz="1400" smtClean="0">
                <a:latin typeface="Arial" charset="0"/>
              </a:rPr>
              <a:t>CDW forms AASW at the surface. </a:t>
            </a:r>
          </a:p>
          <a:p>
            <a:pPr algn="just">
              <a:defRPr/>
            </a:pPr>
            <a:r>
              <a:rPr lang="en-US" sz="1400" smtClean="0">
                <a:latin typeface="Arial" charset="0"/>
              </a:rPr>
              <a:t>CDW is characterised by 2-3</a:t>
            </a:r>
            <a:r>
              <a:rPr lang="en-US" sz="1400" smtClean="0">
                <a:latin typeface="Arial" charset="0"/>
                <a:cs typeface="Arial" charset="0"/>
              </a:rPr>
              <a:t>º</a:t>
            </a:r>
            <a:r>
              <a:rPr lang="en-US" sz="1400" smtClean="0">
                <a:latin typeface="Arial" charset="0"/>
              </a:rPr>
              <a:t>C and a high salinity of 34.7.</a:t>
            </a:r>
          </a:p>
          <a:p>
            <a:pPr algn="just">
              <a:defRPr/>
            </a:pPr>
            <a:r>
              <a:rPr lang="en-US" sz="1400" smtClean="0">
                <a:latin typeface="Arial" charset="0"/>
              </a:rPr>
              <a:t>High salinities are due to the influence NADW has on the formation of CDW, in particular the saline outflow from the Mediterranean (&gt;35.5).</a:t>
            </a:r>
          </a:p>
          <a:p>
            <a:pPr algn="just">
              <a:defRPr/>
            </a:pPr>
            <a:r>
              <a:rPr lang="en-US" sz="1400" smtClean="0">
                <a:latin typeface="Arial" charset="0"/>
              </a:rPr>
              <a:t>CDW is divided into a lower LCDW and an upper UCDW water mass.</a:t>
            </a:r>
          </a:p>
          <a:p>
            <a:pPr algn="just">
              <a:defRPr/>
            </a:pPr>
            <a:r>
              <a:rPr lang="en-US" sz="1400" smtClean="0">
                <a:latin typeface="Arial" charset="0"/>
              </a:rPr>
              <a:t>UCDW = centred at 1800 m. It is distinguished by an oxygen minimum (&lt;4.25 ml/l).</a:t>
            </a:r>
          </a:p>
          <a:p>
            <a:pPr algn="just">
              <a:defRPr/>
            </a:pPr>
            <a:r>
              <a:rPr lang="en-US" sz="1400" smtClean="0">
                <a:latin typeface="Arial" charset="0"/>
              </a:rPr>
              <a:t>LCDW = centred at 2500 and is characterised by a salinity and oxygen maxima (&gt;4.75 ml/l) derived from NADW.</a:t>
            </a:r>
            <a:endParaRPr lang="en-GB" sz="1400" smtClean="0">
              <a:latin typeface="Arial" charset="0"/>
            </a:endParaRPr>
          </a:p>
        </p:txBody>
      </p:sp>
      <p:pic>
        <p:nvPicPr>
          <p:cNvPr id="26627" name="Picture 3" descr="nad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3771900"/>
            <a:ext cx="43688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nadw2"/>
          <p:cNvPicPr>
            <a:picLocks noChangeAspect="1" noChangeArrowheads="1"/>
          </p:cNvPicPr>
          <p:nvPr/>
        </p:nvPicPr>
        <p:blipFill>
          <a:blip r:embed="rId3">
            <a:extLst>
              <a:ext uri="{28A0092B-C50C-407E-A947-70E740481C1C}">
                <a14:useLocalDpi xmlns:a14="http://schemas.microsoft.com/office/drawing/2010/main" val="0"/>
              </a:ext>
            </a:extLst>
          </a:blip>
          <a:srcRect l="26578"/>
          <a:stretch>
            <a:fillRect/>
          </a:stretch>
        </p:blipFill>
        <p:spPr bwMode="auto">
          <a:xfrm>
            <a:off x="4811713" y="3819525"/>
            <a:ext cx="4332287"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05782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body" idx="1"/>
          </p:nvPr>
        </p:nvSpPr>
        <p:spPr>
          <a:xfrm>
            <a:off x="685800" y="285750"/>
            <a:ext cx="8051800" cy="5810250"/>
          </a:xfrm>
        </p:spPr>
        <p:txBody>
          <a:bodyPr/>
          <a:lstStyle/>
          <a:p>
            <a:pPr>
              <a:buFont typeface="Monotype Sorts" charset="2"/>
              <a:buNone/>
              <a:defRPr/>
            </a:pPr>
            <a:r>
              <a:rPr lang="en-US" sz="1600" b="1" smtClean="0">
                <a:latin typeface="Arial" charset="0"/>
              </a:rPr>
              <a:t>Antarctic Bottom Water (AABW)</a:t>
            </a:r>
          </a:p>
          <a:p>
            <a:pPr>
              <a:buFont typeface="Monotype Sorts" charset="2"/>
              <a:buNone/>
              <a:defRPr/>
            </a:pPr>
            <a:endParaRPr lang="en-US" sz="1600" b="1" smtClean="0">
              <a:latin typeface="Arial" charset="0"/>
            </a:endParaRPr>
          </a:p>
          <a:p>
            <a:pPr algn="just">
              <a:defRPr/>
            </a:pPr>
            <a:r>
              <a:rPr lang="en-US" sz="1400" smtClean="0">
                <a:latin typeface="Arial" charset="0"/>
              </a:rPr>
              <a:t>The production of AABW is strongly controlled by atmospheric wind forcing by the easterly and katabatic winds that blow from the continent. </a:t>
            </a:r>
          </a:p>
          <a:p>
            <a:pPr algn="just">
              <a:defRPr/>
            </a:pPr>
            <a:r>
              <a:rPr lang="en-US" sz="1400" smtClean="0">
                <a:latin typeface="Arial" charset="0"/>
              </a:rPr>
              <a:t>AABW is a mixture of warm saline CDW and cold ice shelf water from the Weddell Sea. </a:t>
            </a:r>
          </a:p>
          <a:p>
            <a:pPr algn="just">
              <a:defRPr/>
            </a:pPr>
            <a:r>
              <a:rPr lang="en-US" sz="1400" smtClean="0">
                <a:latin typeface="Arial" charset="0"/>
              </a:rPr>
              <a:t>It is a very cold (&lt;-0.5</a:t>
            </a:r>
            <a:r>
              <a:rPr lang="en-US" sz="1400" smtClean="0">
                <a:latin typeface="Arial" charset="0"/>
                <a:cs typeface="Arial" charset="0"/>
              </a:rPr>
              <a:t>º</a:t>
            </a:r>
            <a:r>
              <a:rPr lang="en-US" sz="1400" smtClean="0">
                <a:latin typeface="Arial" charset="0"/>
              </a:rPr>
              <a:t>C), low salinity (&lt;34.75) water mass. </a:t>
            </a:r>
          </a:p>
          <a:p>
            <a:pPr algn="just">
              <a:defRPr/>
            </a:pPr>
            <a:r>
              <a:rPr lang="en-US" sz="1400" smtClean="0">
                <a:latin typeface="Arial" charset="0"/>
              </a:rPr>
              <a:t>Because it is so cold, it is also the densest water mass (27.9 kgm</a:t>
            </a:r>
            <a:r>
              <a:rPr lang="en-US" sz="1400" baseline="30000" smtClean="0">
                <a:latin typeface="Arial" charset="0"/>
              </a:rPr>
              <a:t>3</a:t>
            </a:r>
            <a:r>
              <a:rPr lang="en-US" sz="1400" smtClean="0">
                <a:latin typeface="Arial" charset="0"/>
              </a:rPr>
              <a:t>) and consequently it flows down the Antarctic continental shelf and flows along the sea floor.</a:t>
            </a:r>
          </a:p>
          <a:p>
            <a:pPr algn="just">
              <a:defRPr/>
            </a:pPr>
            <a:r>
              <a:rPr lang="en-US" sz="1400" smtClean="0">
                <a:latin typeface="Arial" charset="0"/>
              </a:rPr>
              <a:t>It is approx. 1100 m in width.</a:t>
            </a:r>
          </a:p>
          <a:p>
            <a:pPr algn="just">
              <a:defRPr/>
            </a:pPr>
            <a:r>
              <a:rPr lang="en-US" sz="1400" smtClean="0">
                <a:latin typeface="Arial" charset="0"/>
              </a:rPr>
              <a:t>Distribution of AABW is influenced by the ACC, which carries this water mass eastwards. During its path it mixes with warmer overlying CDW and warms considerably with distance away from the continent. Temperatures range from –0.9</a:t>
            </a:r>
            <a:r>
              <a:rPr lang="en-US" sz="1400" smtClean="0">
                <a:latin typeface="Arial" charset="0"/>
                <a:cs typeface="Arial" charset="0"/>
              </a:rPr>
              <a:t>º</a:t>
            </a:r>
            <a:r>
              <a:rPr lang="en-US" sz="1400" smtClean="0">
                <a:latin typeface="Arial" charset="0"/>
              </a:rPr>
              <a:t>C at the continental shelf to –0.4</a:t>
            </a:r>
            <a:r>
              <a:rPr lang="en-US" sz="1400" smtClean="0">
                <a:latin typeface="Arial" charset="0"/>
                <a:cs typeface="Arial" charset="0"/>
              </a:rPr>
              <a:t>º</a:t>
            </a:r>
            <a:r>
              <a:rPr lang="en-US" sz="1400" smtClean="0">
                <a:latin typeface="Arial" charset="0"/>
              </a:rPr>
              <a:t>C southwest of Australia to 0.4</a:t>
            </a:r>
            <a:r>
              <a:rPr lang="en-US" sz="1400" smtClean="0">
                <a:latin typeface="Arial" charset="0"/>
                <a:cs typeface="Arial" charset="0"/>
              </a:rPr>
              <a:t>º</a:t>
            </a:r>
            <a:r>
              <a:rPr lang="en-US" sz="1400" smtClean="0">
                <a:latin typeface="Arial" charset="0"/>
              </a:rPr>
              <a:t>C in the Drake Passage.</a:t>
            </a:r>
          </a:p>
          <a:p>
            <a:pPr algn="just">
              <a:defRPr/>
            </a:pPr>
            <a:r>
              <a:rPr lang="en-US" sz="1400" smtClean="0">
                <a:latin typeface="Arial" charset="0"/>
              </a:rPr>
              <a:t>Its northward spread is restricted by topography especially in the Atlantic and Indian Oceans where the mid-ocean ridges hamper its path. However, deep fissures in these ridges such as the Romanche Deep allow AABW to filter through.</a:t>
            </a:r>
            <a:endParaRPr lang="en-GB" sz="1400" smtClean="0">
              <a:latin typeface="Arial" charset="0"/>
            </a:endParaRPr>
          </a:p>
        </p:txBody>
      </p:sp>
      <p:pic>
        <p:nvPicPr>
          <p:cNvPr id="28675" name="Picture 3" descr="aabw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4171950"/>
            <a:ext cx="41989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descr="aabw3"/>
          <p:cNvPicPr>
            <a:picLocks noChangeAspect="1" noChangeArrowheads="1"/>
          </p:cNvPicPr>
          <p:nvPr/>
        </p:nvPicPr>
        <p:blipFill>
          <a:blip r:embed="rId3">
            <a:extLst>
              <a:ext uri="{28A0092B-C50C-407E-A947-70E740481C1C}">
                <a14:useLocalDpi xmlns:a14="http://schemas.microsoft.com/office/drawing/2010/main" val="0"/>
              </a:ext>
            </a:extLst>
          </a:blip>
          <a:srcRect r="5882"/>
          <a:stretch>
            <a:fillRect/>
          </a:stretch>
        </p:blipFill>
        <p:spPr bwMode="auto">
          <a:xfrm>
            <a:off x="4673600" y="4171950"/>
            <a:ext cx="44704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8912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pPr>
              <a:defRPr/>
            </a:pPr>
            <a:endParaRPr lang="en-ZA" smtClean="0"/>
          </a:p>
        </p:txBody>
      </p:sp>
      <p:pic>
        <p:nvPicPr>
          <p:cNvPr id="493571" name="Picture 3"/>
          <p:cNvPicPr>
            <a:picLocks noGrp="1" noChangeAspect="1" noChangeArrowheads="1"/>
          </p:cNvPicPr>
          <p:nvPr>
            <p:ph idx="1"/>
          </p:nvPr>
        </p:nvPicPr>
        <p:blipFill>
          <a:blip r:embed="rId2"/>
          <a:srcRect/>
          <a:stretch>
            <a:fillRect/>
          </a:stretch>
        </p:blipFill>
        <p:spPr>
          <a:xfrm>
            <a:off x="468313" y="765175"/>
            <a:ext cx="7561262" cy="5670550"/>
          </a:xfrm>
          <a:effectLst>
            <a:outerShdw dist="12700" dir="2700000" algn="ctr" rotWithShape="0">
              <a:srgbClr val="808080">
                <a:alpha val="75000"/>
              </a:srgbClr>
            </a:outerShdw>
          </a:effectLst>
        </p:spPr>
      </p:pic>
    </p:spTree>
    <p:extLst>
      <p:ext uri="{BB962C8B-B14F-4D97-AF65-F5344CB8AC3E}">
        <p14:creationId xmlns:p14="http://schemas.microsoft.com/office/powerpoint/2010/main" val="38950955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8"/>
          <p:cNvSpPr>
            <a:spLocks noGrp="1" noChangeArrowheads="1"/>
          </p:cNvSpPr>
          <p:nvPr>
            <p:ph type="title"/>
          </p:nvPr>
        </p:nvSpPr>
        <p:spPr>
          <a:xfrm>
            <a:off x="76200" y="0"/>
            <a:ext cx="9067800" cy="685800"/>
          </a:xfrm>
        </p:spPr>
        <p:txBody>
          <a:bodyPr/>
          <a:lstStyle/>
          <a:p>
            <a:pPr eaLnBrk="1" hangingPunct="1"/>
            <a:r>
              <a:rPr lang="en-US" smtClean="0">
                <a:ea typeface="ＭＳ Ｐゴシック" pitchFamily="-105" charset="-128"/>
                <a:cs typeface="ＭＳ Ｐゴシック" pitchFamily="-105" charset="-128"/>
              </a:rPr>
              <a:t>Fraction of NADW vs. AABW</a:t>
            </a:r>
          </a:p>
        </p:txBody>
      </p:sp>
      <p:sp>
        <p:nvSpPr>
          <p:cNvPr id="69635" name="Text Box 11"/>
          <p:cNvSpPr txBox="1">
            <a:spLocks noChangeArrowheads="1"/>
          </p:cNvSpPr>
          <p:nvPr/>
        </p:nvSpPr>
        <p:spPr bwMode="auto">
          <a:xfrm>
            <a:off x="76200" y="6248400"/>
            <a:ext cx="9067800" cy="461963"/>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161616"/>
                </a:solidFill>
              </a:rPr>
              <a:t>Johnson (2008) in DPO Figs. S14.4 and S14.5 (partially in fig. 14.15)</a:t>
            </a:r>
          </a:p>
        </p:txBody>
      </p:sp>
      <p:pic>
        <p:nvPicPr>
          <p:cNvPr id="69636" name="Picture 4" descr="f28-04-9780750645522"/>
          <p:cNvPicPr>
            <a:picLocks noChangeAspect="1" noChangeArrowheads="1"/>
          </p:cNvPicPr>
          <p:nvPr/>
        </p:nvPicPr>
        <p:blipFill>
          <a:blip r:embed="rId3"/>
          <a:srcRect/>
          <a:stretch>
            <a:fillRect/>
          </a:stretch>
        </p:blipFill>
        <p:spPr bwMode="auto">
          <a:xfrm>
            <a:off x="0" y="1447800"/>
            <a:ext cx="4359275" cy="4691063"/>
          </a:xfrm>
          <a:prstGeom prst="rect">
            <a:avLst/>
          </a:prstGeom>
          <a:noFill/>
          <a:ln w="9525">
            <a:noFill/>
            <a:miter lim="800000"/>
            <a:headEnd/>
            <a:tailEnd/>
          </a:ln>
        </p:spPr>
      </p:pic>
      <p:pic>
        <p:nvPicPr>
          <p:cNvPr id="69637" name="Picture 4" descr="f28-05-9780750645522"/>
          <p:cNvPicPr>
            <a:picLocks noChangeAspect="1" noChangeArrowheads="1"/>
          </p:cNvPicPr>
          <p:nvPr/>
        </p:nvPicPr>
        <p:blipFill>
          <a:blip r:embed="rId4"/>
          <a:srcRect/>
          <a:stretch>
            <a:fillRect/>
          </a:stretch>
        </p:blipFill>
        <p:spPr bwMode="auto">
          <a:xfrm>
            <a:off x="4714875" y="1447800"/>
            <a:ext cx="4429125" cy="4746625"/>
          </a:xfrm>
          <a:prstGeom prst="rect">
            <a:avLst/>
          </a:prstGeom>
          <a:noFill/>
          <a:ln w="9525">
            <a:noFill/>
            <a:miter lim="800000"/>
            <a:headEnd/>
            <a:tailEnd/>
          </a:ln>
        </p:spPr>
      </p:pic>
      <p:sp>
        <p:nvSpPr>
          <p:cNvPr id="69638" name="TextBox 6"/>
          <p:cNvSpPr txBox="1">
            <a:spLocks noChangeArrowheads="1"/>
          </p:cNvSpPr>
          <p:nvPr/>
        </p:nvSpPr>
        <p:spPr bwMode="auto">
          <a:xfrm>
            <a:off x="685800" y="914400"/>
            <a:ext cx="3276600" cy="461963"/>
          </a:xfrm>
          <a:prstGeom prst="rect">
            <a:avLst/>
          </a:prstGeom>
          <a:noFill/>
          <a:ln w="9525">
            <a:noFill/>
            <a:miter lim="800000"/>
            <a:headEnd/>
            <a:tailEnd/>
          </a:ln>
        </p:spPr>
        <p:txBody>
          <a:bodyPr>
            <a:prstTxWarp prst="textNoShape">
              <a:avLst/>
            </a:prstTxWarp>
            <a:spAutoFit/>
          </a:bodyPr>
          <a:lstStyle/>
          <a:p>
            <a:r>
              <a:rPr lang="en-US">
                <a:solidFill>
                  <a:srgbClr val="161616"/>
                </a:solidFill>
              </a:rPr>
              <a:t>At about 2500-3000 m</a:t>
            </a:r>
          </a:p>
        </p:txBody>
      </p:sp>
      <p:sp>
        <p:nvSpPr>
          <p:cNvPr id="69639" name="TextBox 7"/>
          <p:cNvSpPr txBox="1">
            <a:spLocks noChangeArrowheads="1"/>
          </p:cNvSpPr>
          <p:nvPr/>
        </p:nvSpPr>
        <p:spPr bwMode="auto">
          <a:xfrm>
            <a:off x="5867400" y="914400"/>
            <a:ext cx="3276600" cy="461963"/>
          </a:xfrm>
          <a:prstGeom prst="rect">
            <a:avLst/>
          </a:prstGeom>
          <a:noFill/>
          <a:ln w="9525">
            <a:noFill/>
            <a:miter lim="800000"/>
            <a:headEnd/>
            <a:tailEnd/>
          </a:ln>
        </p:spPr>
        <p:txBody>
          <a:bodyPr>
            <a:prstTxWarp prst="textNoShape">
              <a:avLst/>
            </a:prstTxWarp>
            <a:spAutoFit/>
          </a:bodyPr>
          <a:lstStyle/>
          <a:p>
            <a:r>
              <a:rPr lang="en-US">
                <a:solidFill>
                  <a:srgbClr val="161616"/>
                </a:solidFill>
              </a:rPr>
              <a:t>At the bottom</a:t>
            </a:r>
          </a:p>
        </p:txBody>
      </p:sp>
      <p:sp>
        <p:nvSpPr>
          <p:cNvPr id="9" name="Slide Number Placeholder 8"/>
          <p:cNvSpPr>
            <a:spLocks noGrp="1"/>
          </p:cNvSpPr>
          <p:nvPr>
            <p:ph type="sldNum" sz="quarter" idx="12"/>
          </p:nvPr>
        </p:nvSpPr>
        <p:spPr/>
        <p:txBody>
          <a:bodyPr/>
          <a:lstStyle/>
          <a:p>
            <a:pPr>
              <a:defRPr/>
            </a:pPr>
            <a:fld id="{EFB617E3-4CDB-794D-B1F7-F07D31FA6F68}" type="slidenum">
              <a:rPr lang="en-US"/>
              <a:pPr>
                <a:defRPr/>
              </a:pPr>
              <a:t>39</a:t>
            </a:fld>
            <a:endParaRPr lang="en-US"/>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smtClean="0">
                <a:ea typeface="ＭＳ Ｐゴシック" pitchFamily="-105" charset="-128"/>
                <a:cs typeface="ＭＳ Ｐゴシック" pitchFamily="-105" charset="-128"/>
              </a:rPr>
              <a:t>Global overturning in zonally-averaged view</a:t>
            </a:r>
          </a:p>
        </p:txBody>
      </p:sp>
      <p:pic>
        <p:nvPicPr>
          <p:cNvPr id="54275" name="Picture 2" descr="fig14.11c_simple_overturn_A_DPO.pdf"/>
          <p:cNvPicPr>
            <a:picLocks noChangeAspect="1"/>
          </p:cNvPicPr>
          <p:nvPr/>
        </p:nvPicPr>
        <p:blipFill>
          <a:blip r:embed="rId2"/>
          <a:srcRect l="14380" t="3333" r="16597" b="67778"/>
          <a:stretch>
            <a:fillRect/>
          </a:stretch>
        </p:blipFill>
        <p:spPr bwMode="auto">
          <a:xfrm>
            <a:off x="0" y="1066800"/>
            <a:ext cx="8582025" cy="4648200"/>
          </a:xfrm>
          <a:prstGeom prst="rect">
            <a:avLst/>
          </a:prstGeom>
          <a:solidFill>
            <a:schemeClr val="tx1"/>
          </a:solidFill>
          <a:ln w="9525">
            <a:noFill/>
            <a:miter lim="800000"/>
            <a:headEnd/>
            <a:tailEnd/>
          </a:ln>
        </p:spPr>
      </p:pic>
      <p:sp>
        <p:nvSpPr>
          <p:cNvPr id="6" name="Slide Number Placeholder 5"/>
          <p:cNvSpPr>
            <a:spLocks noGrp="1"/>
          </p:cNvSpPr>
          <p:nvPr>
            <p:ph type="sldNum" sz="quarter" idx="12"/>
          </p:nvPr>
        </p:nvSpPr>
        <p:spPr/>
        <p:txBody>
          <a:bodyPr/>
          <a:lstStyle/>
          <a:p>
            <a:pPr>
              <a:defRPr/>
            </a:pPr>
            <a:fld id="{DFF95CD6-ADBA-6F43-B243-CCED4996B7F7}" type="slidenum">
              <a:rPr lang="en-US">
                <a:solidFill>
                  <a:srgbClr val="DADADA">
                    <a:lumMod val="10000"/>
                  </a:srgbClr>
                </a:solidFill>
              </a:rPr>
              <a:pPr>
                <a:defRPr/>
              </a:pPr>
              <a:t>4</a:t>
            </a:fld>
            <a:endParaRPr lang="en-US">
              <a:solidFill>
                <a:srgbClr val="DADADA">
                  <a:lumMod val="10000"/>
                </a:srgbClr>
              </a:solidFill>
            </a:endParaRPr>
          </a:p>
        </p:txBody>
      </p:sp>
    </p:spTree>
    <p:extLst>
      <p:ext uri="{BB962C8B-B14F-4D97-AF65-F5344CB8AC3E}">
        <p14:creationId xmlns:p14="http://schemas.microsoft.com/office/powerpoint/2010/main" val="41804743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98693" name="Rectangle 5"/>
          <p:cNvSpPr>
            <a:spLocks noGrp="1" noChangeArrowheads="1"/>
          </p:cNvSpPr>
          <p:nvPr>
            <p:ph type="title"/>
          </p:nvPr>
        </p:nvSpPr>
        <p:spPr/>
        <p:txBody>
          <a:bodyPr/>
          <a:lstStyle/>
          <a:p>
            <a:pPr>
              <a:defRPr/>
            </a:pPr>
            <a:endParaRPr lang="en-ZA" smtClean="0">
              <a:effectLst>
                <a:outerShdw blurRad="38100" dist="38100" dir="2700000" algn="tl">
                  <a:srgbClr val="C0C0C0"/>
                </a:outerShdw>
              </a:effectLst>
            </a:endParaRPr>
          </a:p>
        </p:txBody>
      </p:sp>
      <p:pic>
        <p:nvPicPr>
          <p:cNvPr id="31747" name="Picture 4" descr="s4000_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0"/>
            <a:ext cx="7956550" cy="6643688"/>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264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06F16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9144000"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2359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ea typeface="ＭＳ Ｐゴシック" pitchFamily="-105" charset="-128"/>
                <a:cs typeface="ＭＳ Ｐゴシック" pitchFamily="-105" charset="-128"/>
              </a:rPr>
              <a:t>Calculation of meridional overturn</a:t>
            </a:r>
          </a:p>
        </p:txBody>
      </p:sp>
      <p:sp>
        <p:nvSpPr>
          <p:cNvPr id="29699" name="Text Box 3"/>
          <p:cNvSpPr txBox="1">
            <a:spLocks noChangeArrowheads="1"/>
          </p:cNvSpPr>
          <p:nvPr/>
        </p:nvSpPr>
        <p:spPr bwMode="auto">
          <a:xfrm>
            <a:off x="0" y="762000"/>
            <a:ext cx="4724400" cy="5324475"/>
          </a:xfrm>
          <a:prstGeom prst="rect">
            <a:avLst/>
          </a:prstGeom>
          <a:noFill/>
          <a:ln w="9525">
            <a:noFill/>
            <a:miter lim="800000"/>
            <a:headEnd/>
            <a:tailEnd/>
          </a:ln>
        </p:spPr>
        <p:txBody>
          <a:bodyPr>
            <a:prstTxWarp prst="textNoShape">
              <a:avLst/>
            </a:prstTxWarp>
            <a:spAutoFit/>
          </a:bodyPr>
          <a:lstStyle/>
          <a:p>
            <a:pPr>
              <a:spcBef>
                <a:spcPct val="50000"/>
              </a:spcBef>
            </a:pPr>
            <a:r>
              <a:rPr lang="en-US" sz="2000" dirty="0" smtClean="0">
                <a:solidFill>
                  <a:srgbClr val="161616"/>
                </a:solidFill>
                <a:latin typeface="Verdana" pitchFamily="-105" charset="0"/>
              </a:rPr>
              <a:t> </a:t>
            </a:r>
            <a:endParaRPr lang="en-US" sz="2000" dirty="0">
              <a:solidFill>
                <a:srgbClr val="161616"/>
              </a:solidFill>
              <a:latin typeface="Verdana" pitchFamily="-105" charset="0"/>
            </a:endParaRPr>
          </a:p>
          <a:p>
            <a:pPr>
              <a:spcBef>
                <a:spcPct val="50000"/>
              </a:spcBef>
            </a:pPr>
            <a:endParaRPr lang="en-US" sz="2000" dirty="0">
              <a:solidFill>
                <a:srgbClr val="161616"/>
              </a:solidFill>
              <a:latin typeface="Verdana" pitchFamily="-105" charset="0"/>
            </a:endParaRPr>
          </a:p>
          <a:p>
            <a:pPr>
              <a:spcBef>
                <a:spcPct val="50000"/>
              </a:spcBef>
            </a:pPr>
            <a:r>
              <a:rPr lang="en-US" sz="2000" dirty="0">
                <a:solidFill>
                  <a:srgbClr val="161616"/>
                </a:solidFill>
                <a:latin typeface="Verdana" pitchFamily="-105" charset="0"/>
              </a:rPr>
              <a:t>Use a zonal, coast-to-coast, top-to-bottom section</a:t>
            </a:r>
          </a:p>
          <a:p>
            <a:pPr>
              <a:spcBef>
                <a:spcPct val="50000"/>
              </a:spcBef>
            </a:pPr>
            <a:r>
              <a:rPr lang="en-US" sz="2000" dirty="0">
                <a:solidFill>
                  <a:srgbClr val="161616"/>
                </a:solidFill>
                <a:latin typeface="Verdana" pitchFamily="-105" charset="0"/>
              </a:rPr>
              <a:t>Compute meridional geostrophic velocities, and estimate meridional Ekman transport</a:t>
            </a:r>
          </a:p>
          <a:p>
            <a:pPr>
              <a:spcBef>
                <a:spcPct val="50000"/>
              </a:spcBef>
            </a:pPr>
            <a:r>
              <a:rPr lang="en-US" sz="2000" dirty="0">
                <a:solidFill>
                  <a:srgbClr val="161616"/>
                </a:solidFill>
                <a:latin typeface="Verdana" pitchFamily="-105" charset="0"/>
              </a:rPr>
              <a:t>Calculate zonally-integrated transports in layers (</a:t>
            </a:r>
            <a:r>
              <a:rPr lang="en-US" sz="2000" dirty="0" err="1">
                <a:solidFill>
                  <a:srgbClr val="161616"/>
                </a:solidFill>
                <a:latin typeface="Verdana" pitchFamily="-105" charset="0"/>
              </a:rPr>
              <a:t>isopycnal</a:t>
            </a:r>
            <a:r>
              <a:rPr lang="en-US" sz="2000" dirty="0">
                <a:solidFill>
                  <a:srgbClr val="161616"/>
                </a:solidFill>
                <a:latin typeface="Verdana" pitchFamily="-105" charset="0"/>
              </a:rPr>
              <a:t> layers or pressure layers).</a:t>
            </a:r>
          </a:p>
          <a:p>
            <a:pPr>
              <a:spcBef>
                <a:spcPct val="50000"/>
              </a:spcBef>
            </a:pPr>
            <a:r>
              <a:rPr lang="en-US" sz="2000" dirty="0">
                <a:solidFill>
                  <a:srgbClr val="161616"/>
                </a:solidFill>
                <a:latin typeface="Verdana" pitchFamily="-105" charset="0"/>
              </a:rPr>
              <a:t>Add Ekman transport to top layer.</a:t>
            </a:r>
          </a:p>
          <a:p>
            <a:pPr>
              <a:spcBef>
                <a:spcPct val="50000"/>
              </a:spcBef>
            </a:pPr>
            <a:r>
              <a:rPr lang="en-US" sz="2000" dirty="0">
                <a:solidFill>
                  <a:srgbClr val="161616"/>
                </a:solidFill>
                <a:latin typeface="Verdana" pitchFamily="-105" charset="0"/>
              </a:rPr>
              <a:t>Total transport through section should equal any leakages (such as about 1 </a:t>
            </a:r>
            <a:r>
              <a:rPr lang="en-US" sz="2000" dirty="0" err="1">
                <a:solidFill>
                  <a:srgbClr val="161616"/>
                </a:solidFill>
                <a:latin typeface="Verdana" pitchFamily="-105" charset="0"/>
              </a:rPr>
              <a:t>Sv</a:t>
            </a:r>
            <a:r>
              <a:rPr lang="en-US" sz="2000" dirty="0">
                <a:solidFill>
                  <a:srgbClr val="161616"/>
                </a:solidFill>
                <a:latin typeface="Verdana" pitchFamily="-105" charset="0"/>
              </a:rPr>
              <a:t> for Bering Strait)</a:t>
            </a:r>
          </a:p>
        </p:txBody>
      </p:sp>
      <p:sp>
        <p:nvSpPr>
          <p:cNvPr id="5" name="Slide Number Placeholder 4"/>
          <p:cNvSpPr>
            <a:spLocks noGrp="1"/>
          </p:cNvSpPr>
          <p:nvPr>
            <p:ph type="sldNum" sz="quarter" idx="12"/>
          </p:nvPr>
        </p:nvSpPr>
        <p:spPr/>
        <p:txBody>
          <a:bodyPr/>
          <a:lstStyle/>
          <a:p>
            <a:pPr>
              <a:defRPr/>
            </a:pPr>
            <a:fld id="{DF5DF68E-F128-7146-ABF4-630AE8C730CF}" type="slidenum">
              <a:rPr lang="en-US"/>
              <a:pPr>
                <a:defRPr/>
              </a:pPr>
              <a:t>42</a:t>
            </a:fld>
            <a:endParaRPr lang="en-US"/>
          </a:p>
        </p:txBody>
      </p:sp>
      <p:pic>
        <p:nvPicPr>
          <p:cNvPr id="29702" name="Picture 3" descr="fig14.5_transportcalc_diagram.pdf"/>
          <p:cNvPicPr>
            <a:picLocks noChangeAspect="1"/>
          </p:cNvPicPr>
          <p:nvPr/>
        </p:nvPicPr>
        <p:blipFill>
          <a:blip r:embed="rId3"/>
          <a:srcRect l="24001"/>
          <a:stretch>
            <a:fillRect/>
          </a:stretch>
        </p:blipFill>
        <p:spPr bwMode="auto">
          <a:xfrm>
            <a:off x="5029200" y="1676400"/>
            <a:ext cx="4114800" cy="3051175"/>
          </a:xfrm>
          <a:prstGeom prst="rect">
            <a:avLst/>
          </a:prstGeom>
          <a:solidFill>
            <a:schemeClr val="tx1"/>
          </a:solid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smtClean="0">
                <a:ea typeface="ＭＳ Ｐゴシック" pitchFamily="-105" charset="-128"/>
                <a:cs typeface="ＭＳ Ｐゴシック" pitchFamily="-105" charset="-128"/>
              </a:rPr>
              <a:t>Calculation of meridional overturning</a:t>
            </a:r>
          </a:p>
        </p:txBody>
      </p:sp>
      <p:pic>
        <p:nvPicPr>
          <p:cNvPr id="31747" name="Picture 3" descr="fig14.5_transportcalc_diagram.pdf"/>
          <p:cNvPicPr>
            <a:picLocks noChangeAspect="1"/>
          </p:cNvPicPr>
          <p:nvPr/>
        </p:nvPicPr>
        <p:blipFill>
          <a:blip r:embed="rId2"/>
          <a:srcRect l="24001"/>
          <a:stretch>
            <a:fillRect/>
          </a:stretch>
        </p:blipFill>
        <p:spPr bwMode="auto">
          <a:xfrm>
            <a:off x="4800600" y="3581400"/>
            <a:ext cx="4114800" cy="3051175"/>
          </a:xfrm>
          <a:prstGeom prst="rect">
            <a:avLst/>
          </a:prstGeom>
          <a:solidFill>
            <a:schemeClr val="tx1"/>
          </a:solidFill>
          <a:ln w="9525">
            <a:noFill/>
            <a:miter lim="800000"/>
            <a:headEnd/>
            <a:tailEnd/>
          </a:ln>
        </p:spPr>
      </p:pic>
      <p:sp>
        <p:nvSpPr>
          <p:cNvPr id="6" name="Slide Number Placeholder 5"/>
          <p:cNvSpPr>
            <a:spLocks noGrp="1"/>
          </p:cNvSpPr>
          <p:nvPr>
            <p:ph type="sldNum" sz="quarter" idx="12"/>
          </p:nvPr>
        </p:nvSpPr>
        <p:spPr/>
        <p:txBody>
          <a:bodyPr/>
          <a:lstStyle/>
          <a:p>
            <a:pPr>
              <a:defRPr/>
            </a:pPr>
            <a:fld id="{307C3B4F-195C-7941-AA00-B2140D0EDF4E}" type="slidenum">
              <a:rPr lang="en-US"/>
              <a:pPr>
                <a:defRPr/>
              </a:pPr>
              <a:t>43</a:t>
            </a:fld>
            <a:endParaRPr lang="en-US"/>
          </a:p>
        </p:txBody>
      </p:sp>
      <p:sp>
        <p:nvSpPr>
          <p:cNvPr id="31751" name="TextBox 6"/>
          <p:cNvSpPr txBox="1">
            <a:spLocks noChangeArrowheads="1"/>
          </p:cNvSpPr>
          <p:nvPr/>
        </p:nvSpPr>
        <p:spPr bwMode="auto">
          <a:xfrm>
            <a:off x="5715000" y="1676400"/>
            <a:ext cx="3200400" cy="461963"/>
          </a:xfrm>
          <a:prstGeom prst="rect">
            <a:avLst/>
          </a:prstGeom>
          <a:noFill/>
          <a:ln w="9525">
            <a:noFill/>
            <a:miter lim="800000"/>
            <a:headEnd/>
            <a:tailEnd/>
          </a:ln>
        </p:spPr>
        <p:txBody>
          <a:bodyPr>
            <a:prstTxWarp prst="textNoShape">
              <a:avLst/>
            </a:prstTxWarp>
            <a:spAutoFit/>
          </a:bodyPr>
          <a:lstStyle/>
          <a:p>
            <a:endParaRPr lang="en-US">
              <a:solidFill>
                <a:srgbClr val="161616"/>
              </a:solidFill>
            </a:endParaRPr>
          </a:p>
        </p:txBody>
      </p:sp>
      <p:sp>
        <p:nvSpPr>
          <p:cNvPr id="9" name="TextBox 8"/>
          <p:cNvSpPr txBox="1"/>
          <p:nvPr/>
        </p:nvSpPr>
        <p:spPr>
          <a:xfrm>
            <a:off x="4800600" y="762000"/>
            <a:ext cx="4800600" cy="2616200"/>
          </a:xfrm>
          <a:prstGeom prst="rect">
            <a:avLst/>
          </a:prstGeom>
          <a:noFill/>
          <a:ln>
            <a:solidFill>
              <a:srgbClr val="800000"/>
            </a:solidFill>
          </a:ln>
        </p:spPr>
        <p:txBody>
          <a:bodyPr>
            <a:spAutoFit/>
          </a:bodyPr>
          <a:lstStyle/>
          <a:p>
            <a:pPr>
              <a:defRPr/>
            </a:pPr>
            <a:r>
              <a:rPr lang="en-US" sz="2000" dirty="0">
                <a:solidFill>
                  <a:srgbClr val="161616"/>
                </a:solidFill>
                <a:latin typeface="+mn-lt"/>
              </a:rPr>
              <a:t>Equation 14.1</a:t>
            </a:r>
          </a:p>
          <a:p>
            <a:pPr>
              <a:defRPr/>
            </a:pPr>
            <a:endParaRPr lang="en-US" sz="2000" dirty="0">
              <a:solidFill>
                <a:srgbClr val="161616"/>
              </a:solidFill>
              <a:latin typeface="+mn-lt"/>
            </a:endParaRPr>
          </a:p>
          <a:p>
            <a:pPr>
              <a:defRPr/>
            </a:pPr>
            <a:r>
              <a:rPr lang="en-US" sz="2000" dirty="0">
                <a:solidFill>
                  <a:srgbClr val="161616"/>
                </a:solidFill>
                <a:latin typeface="+mn-lt"/>
              </a:rPr>
              <a:t>(1) </a:t>
            </a:r>
            <a:r>
              <a:rPr lang="en-US" sz="2000" dirty="0" err="1">
                <a:solidFill>
                  <a:srgbClr val="161616"/>
                </a:solidFill>
                <a:latin typeface="+mn-lt"/>
              </a:rPr>
              <a:t>M</a:t>
            </a:r>
            <a:r>
              <a:rPr lang="en-US" sz="2000" baseline="-25000" dirty="0" err="1">
                <a:solidFill>
                  <a:srgbClr val="161616"/>
                </a:solidFill>
                <a:latin typeface="+mn-lt"/>
              </a:rPr>
              <a:t>Ti</a:t>
            </a:r>
            <a:r>
              <a:rPr lang="en-US" sz="2000" dirty="0">
                <a:solidFill>
                  <a:srgbClr val="161616"/>
                </a:solidFill>
                <a:latin typeface="+mn-lt"/>
              </a:rPr>
              <a:t> = </a:t>
            </a:r>
            <a:r>
              <a:rPr lang="en-US" sz="2000" dirty="0" err="1">
                <a:solidFill>
                  <a:srgbClr val="161616"/>
                </a:solidFill>
                <a:latin typeface="+mn-lt"/>
              </a:rPr>
              <a:t>V</a:t>
            </a:r>
            <a:r>
              <a:rPr lang="en-US" sz="2000" baseline="-25000" dirty="0" err="1">
                <a:solidFill>
                  <a:srgbClr val="161616"/>
                </a:solidFill>
                <a:latin typeface="+mn-lt"/>
              </a:rPr>
              <a:t>Ni</a:t>
            </a:r>
            <a:r>
              <a:rPr lang="en-US" sz="2000" dirty="0">
                <a:solidFill>
                  <a:srgbClr val="161616"/>
                </a:solidFill>
                <a:latin typeface="+mn-lt"/>
              </a:rPr>
              <a:t> - </a:t>
            </a:r>
            <a:r>
              <a:rPr lang="en-US" sz="2000" dirty="0" err="1">
                <a:solidFill>
                  <a:srgbClr val="161616"/>
                </a:solidFill>
                <a:latin typeface="+mn-lt"/>
              </a:rPr>
              <a:t>V</a:t>
            </a:r>
            <a:r>
              <a:rPr lang="en-US" sz="2000" baseline="-25000" dirty="0" err="1">
                <a:solidFill>
                  <a:srgbClr val="161616"/>
                </a:solidFill>
                <a:latin typeface="+mn-lt"/>
              </a:rPr>
              <a:t>Si</a:t>
            </a:r>
            <a:r>
              <a:rPr lang="en-US" sz="2000" dirty="0">
                <a:solidFill>
                  <a:srgbClr val="161616"/>
                </a:solidFill>
                <a:latin typeface="+mn-lt"/>
              </a:rPr>
              <a:t> + W</a:t>
            </a:r>
            <a:r>
              <a:rPr lang="en-US" sz="2000" baseline="-25000" dirty="0">
                <a:solidFill>
                  <a:srgbClr val="161616"/>
                </a:solidFill>
                <a:latin typeface="+mn-lt"/>
              </a:rPr>
              <a:t>i-1</a:t>
            </a:r>
            <a:r>
              <a:rPr lang="en-US" sz="2000" dirty="0">
                <a:solidFill>
                  <a:srgbClr val="161616"/>
                </a:solidFill>
                <a:latin typeface="+mn-lt"/>
              </a:rPr>
              <a:t> - </a:t>
            </a:r>
            <a:r>
              <a:rPr lang="en-US" sz="2000" dirty="0" err="1">
                <a:solidFill>
                  <a:srgbClr val="161616"/>
                </a:solidFill>
                <a:latin typeface="+mn-lt"/>
              </a:rPr>
              <a:t>W</a:t>
            </a:r>
            <a:r>
              <a:rPr lang="en-US" sz="2000" baseline="-25000" dirty="0" err="1">
                <a:solidFill>
                  <a:srgbClr val="161616"/>
                </a:solidFill>
                <a:latin typeface="+mn-lt"/>
              </a:rPr>
              <a:t>i</a:t>
            </a:r>
            <a:r>
              <a:rPr lang="en-US" sz="2000" dirty="0">
                <a:solidFill>
                  <a:srgbClr val="161616"/>
                </a:solidFill>
                <a:latin typeface="+mn-lt"/>
              </a:rPr>
              <a:t> = 0</a:t>
            </a:r>
          </a:p>
          <a:p>
            <a:pPr>
              <a:defRPr/>
            </a:pPr>
            <a:endParaRPr lang="en-US" sz="2000" dirty="0">
              <a:solidFill>
                <a:srgbClr val="161616"/>
              </a:solidFill>
              <a:latin typeface="+mn-lt"/>
            </a:endParaRPr>
          </a:p>
          <a:p>
            <a:pPr>
              <a:defRPr/>
            </a:pPr>
            <a:r>
              <a:rPr lang="en-US" sz="2000" dirty="0">
                <a:solidFill>
                  <a:srgbClr val="161616"/>
                </a:solidFill>
                <a:latin typeface="+mn-lt"/>
              </a:rPr>
              <a:t>(2) </a:t>
            </a:r>
            <a:r>
              <a:rPr lang="en-US" sz="2000" dirty="0" err="1">
                <a:solidFill>
                  <a:srgbClr val="161616"/>
                </a:solidFill>
                <a:latin typeface="+mn-lt"/>
              </a:rPr>
              <a:t>W</a:t>
            </a:r>
            <a:r>
              <a:rPr lang="en-US" sz="2000" baseline="-25000" dirty="0" err="1">
                <a:solidFill>
                  <a:srgbClr val="161616"/>
                </a:solidFill>
                <a:latin typeface="+mn-lt"/>
              </a:rPr>
              <a:t>i</a:t>
            </a:r>
            <a:r>
              <a:rPr lang="en-US" sz="2000" dirty="0">
                <a:solidFill>
                  <a:srgbClr val="161616"/>
                </a:solidFill>
                <a:latin typeface="+mn-lt"/>
              </a:rPr>
              <a:t> = </a:t>
            </a:r>
            <a:r>
              <a:rPr lang="en-US" sz="2000" dirty="0" err="1">
                <a:solidFill>
                  <a:srgbClr val="161616"/>
                </a:solidFill>
                <a:latin typeface="+mn-lt"/>
              </a:rPr>
              <a:t>V</a:t>
            </a:r>
            <a:r>
              <a:rPr lang="en-US" sz="2000" baseline="-25000" dirty="0" err="1">
                <a:solidFill>
                  <a:srgbClr val="161616"/>
                </a:solidFill>
                <a:latin typeface="+mn-lt"/>
              </a:rPr>
              <a:t>Ni</a:t>
            </a:r>
            <a:r>
              <a:rPr lang="en-US" sz="2000" dirty="0">
                <a:solidFill>
                  <a:srgbClr val="161616"/>
                </a:solidFill>
                <a:latin typeface="+mn-lt"/>
              </a:rPr>
              <a:t> - </a:t>
            </a:r>
            <a:r>
              <a:rPr lang="en-US" sz="2000" dirty="0" err="1">
                <a:solidFill>
                  <a:srgbClr val="161616"/>
                </a:solidFill>
                <a:latin typeface="+mn-lt"/>
              </a:rPr>
              <a:t>V</a:t>
            </a:r>
            <a:r>
              <a:rPr lang="en-US" sz="2000" baseline="-25000" dirty="0" err="1">
                <a:solidFill>
                  <a:srgbClr val="161616"/>
                </a:solidFill>
                <a:latin typeface="+mn-lt"/>
              </a:rPr>
              <a:t>Si</a:t>
            </a:r>
            <a:r>
              <a:rPr lang="en-US" sz="2000" dirty="0">
                <a:solidFill>
                  <a:srgbClr val="161616"/>
                </a:solidFill>
                <a:latin typeface="+mn-lt"/>
              </a:rPr>
              <a:t> + W</a:t>
            </a:r>
            <a:r>
              <a:rPr lang="en-US" sz="2000" baseline="-25000" dirty="0">
                <a:solidFill>
                  <a:srgbClr val="161616"/>
                </a:solidFill>
                <a:latin typeface="+mn-lt"/>
              </a:rPr>
              <a:t>i-1</a:t>
            </a:r>
            <a:r>
              <a:rPr lang="en-US" sz="2000" dirty="0">
                <a:solidFill>
                  <a:srgbClr val="161616"/>
                </a:solidFill>
                <a:latin typeface="+mn-lt"/>
              </a:rPr>
              <a:t> </a:t>
            </a:r>
          </a:p>
          <a:p>
            <a:pPr>
              <a:defRPr/>
            </a:pPr>
            <a:endParaRPr lang="en-US" sz="2000" dirty="0">
              <a:solidFill>
                <a:srgbClr val="161616"/>
              </a:solidFill>
              <a:latin typeface="+mn-lt"/>
            </a:endParaRPr>
          </a:p>
          <a:p>
            <a:pPr>
              <a:defRPr/>
            </a:pPr>
            <a:r>
              <a:rPr lang="en-US" sz="2000" dirty="0">
                <a:solidFill>
                  <a:srgbClr val="161616"/>
                </a:solidFill>
                <a:latin typeface="+mn-lt"/>
              </a:rPr>
              <a:t>(3) </a:t>
            </a:r>
            <a:r>
              <a:rPr lang="en-US" sz="2000" dirty="0" err="1">
                <a:solidFill>
                  <a:srgbClr val="161616"/>
                </a:solidFill>
                <a:latin typeface="+mn-lt"/>
              </a:rPr>
              <a:t>w</a:t>
            </a:r>
            <a:r>
              <a:rPr lang="en-US" sz="2000" baseline="-25000" dirty="0" err="1">
                <a:solidFill>
                  <a:srgbClr val="161616"/>
                </a:solidFill>
                <a:latin typeface="+mn-lt"/>
              </a:rPr>
              <a:t>i</a:t>
            </a:r>
            <a:r>
              <a:rPr lang="en-US" sz="2000" dirty="0">
                <a:solidFill>
                  <a:srgbClr val="161616"/>
                </a:solidFill>
                <a:latin typeface="+mn-lt"/>
              </a:rPr>
              <a:t> = </a:t>
            </a:r>
            <a:r>
              <a:rPr lang="en-US" sz="2000" dirty="0" err="1">
                <a:solidFill>
                  <a:srgbClr val="161616"/>
                </a:solidFill>
                <a:latin typeface="+mn-lt"/>
              </a:rPr>
              <a:t>W</a:t>
            </a:r>
            <a:r>
              <a:rPr lang="en-US" sz="2000" baseline="-25000" dirty="0" err="1">
                <a:solidFill>
                  <a:srgbClr val="161616"/>
                </a:solidFill>
                <a:latin typeface="+mn-lt"/>
              </a:rPr>
              <a:t>i</a:t>
            </a:r>
            <a:r>
              <a:rPr lang="en-US" sz="2000" dirty="0">
                <a:solidFill>
                  <a:srgbClr val="161616"/>
                </a:solidFill>
                <a:latin typeface="+mn-lt"/>
              </a:rPr>
              <a:t>/A</a:t>
            </a:r>
            <a:r>
              <a:rPr lang="en-US" sz="2000" baseline="-25000" dirty="0">
                <a:solidFill>
                  <a:srgbClr val="161616"/>
                </a:solidFill>
                <a:latin typeface="+mn-lt"/>
              </a:rPr>
              <a:t>i</a:t>
            </a:r>
            <a:r>
              <a:rPr lang="en-US" sz="2000" dirty="0">
                <a:solidFill>
                  <a:srgbClr val="161616"/>
                </a:solidFill>
                <a:latin typeface="+mn-lt"/>
              </a:rPr>
              <a:t> </a:t>
            </a:r>
          </a:p>
          <a:p>
            <a:pPr>
              <a:defRPr/>
            </a:pPr>
            <a:endParaRPr lang="en-US" dirty="0">
              <a:latin typeface="Times" pitchFamily="-109" charset="0"/>
            </a:endParaRPr>
          </a:p>
        </p:txBody>
      </p:sp>
      <p:sp>
        <p:nvSpPr>
          <p:cNvPr id="11" name="TextBox 10"/>
          <p:cNvSpPr txBox="1"/>
          <p:nvPr/>
        </p:nvSpPr>
        <p:spPr>
          <a:xfrm>
            <a:off x="0" y="762000"/>
            <a:ext cx="4343400" cy="4154488"/>
          </a:xfrm>
          <a:prstGeom prst="rect">
            <a:avLst/>
          </a:prstGeom>
          <a:noFill/>
        </p:spPr>
        <p:txBody>
          <a:bodyPr>
            <a:spAutoFit/>
          </a:bodyPr>
          <a:lstStyle/>
          <a:p>
            <a:pPr>
              <a:defRPr/>
            </a:pPr>
            <a:r>
              <a:rPr lang="en-US" sz="2000" dirty="0">
                <a:solidFill>
                  <a:srgbClr val="161616"/>
                </a:solidFill>
                <a:latin typeface="+mn-lt"/>
              </a:rPr>
              <a:t>(1) Total Mass transport in layer = 0</a:t>
            </a:r>
          </a:p>
          <a:p>
            <a:pPr>
              <a:defRPr/>
            </a:pPr>
            <a:endParaRPr lang="en-US" sz="2000" dirty="0">
              <a:solidFill>
                <a:srgbClr val="161616"/>
              </a:solidFill>
              <a:latin typeface="+mn-lt"/>
            </a:endParaRPr>
          </a:p>
          <a:p>
            <a:pPr>
              <a:defRPr/>
            </a:pPr>
            <a:r>
              <a:rPr lang="en-US" sz="2000" dirty="0">
                <a:solidFill>
                  <a:srgbClr val="161616"/>
                </a:solidFill>
                <a:latin typeface="+mn-lt"/>
              </a:rPr>
              <a:t>(2) Total vertical transport through interfaces calculated as difference between meridional transports and underlying vertical transport</a:t>
            </a:r>
          </a:p>
          <a:p>
            <a:pPr>
              <a:defRPr/>
            </a:pPr>
            <a:endParaRPr lang="en-US" sz="2000" dirty="0">
              <a:solidFill>
                <a:srgbClr val="161616"/>
              </a:solidFill>
              <a:latin typeface="+mn-lt"/>
            </a:endParaRPr>
          </a:p>
          <a:p>
            <a:pPr>
              <a:defRPr/>
            </a:pPr>
            <a:r>
              <a:rPr lang="en-US" sz="2000" dirty="0">
                <a:solidFill>
                  <a:srgbClr val="161616"/>
                </a:solidFill>
                <a:latin typeface="+mn-lt"/>
              </a:rPr>
              <a:t>(3) Vertical velocity (average) = vertical transport divided by area of interface</a:t>
            </a:r>
          </a:p>
          <a:p>
            <a:pPr>
              <a:defRPr/>
            </a:pPr>
            <a:endParaRPr lang="en-US" dirty="0">
              <a:latin typeface="Times" pitchFamily="-10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smtClean="0">
                <a:ea typeface="ＭＳ Ｐゴシック" pitchFamily="-105" charset="-128"/>
                <a:cs typeface="ＭＳ Ｐゴシック" pitchFamily="-105" charset="-128"/>
              </a:rPr>
              <a:t>Calculation of meridional overturning</a:t>
            </a:r>
          </a:p>
        </p:txBody>
      </p:sp>
      <p:pic>
        <p:nvPicPr>
          <p:cNvPr id="32771" name="Picture 3" descr="fig14.5_transportcalc_diagram.pdf"/>
          <p:cNvPicPr>
            <a:picLocks noChangeAspect="1"/>
          </p:cNvPicPr>
          <p:nvPr/>
        </p:nvPicPr>
        <p:blipFill>
          <a:blip r:embed="rId2"/>
          <a:srcRect l="24001"/>
          <a:stretch>
            <a:fillRect/>
          </a:stretch>
        </p:blipFill>
        <p:spPr bwMode="auto">
          <a:xfrm>
            <a:off x="5029200" y="3505200"/>
            <a:ext cx="4114800" cy="3051175"/>
          </a:xfrm>
          <a:prstGeom prst="rect">
            <a:avLst/>
          </a:prstGeom>
          <a:solidFill>
            <a:schemeClr val="tx1"/>
          </a:solidFill>
          <a:ln w="9525">
            <a:noFill/>
            <a:miter lim="800000"/>
            <a:headEnd/>
            <a:tailEnd/>
          </a:ln>
        </p:spPr>
      </p:pic>
      <p:sp>
        <p:nvSpPr>
          <p:cNvPr id="32772" name="TextBox 4"/>
          <p:cNvSpPr txBox="1">
            <a:spLocks noChangeArrowheads="1"/>
          </p:cNvSpPr>
          <p:nvPr/>
        </p:nvSpPr>
        <p:spPr bwMode="auto">
          <a:xfrm>
            <a:off x="1981200" y="6396038"/>
            <a:ext cx="2362200" cy="461962"/>
          </a:xfrm>
          <a:prstGeom prst="rect">
            <a:avLst/>
          </a:prstGeom>
          <a:noFill/>
          <a:ln w="9525">
            <a:noFill/>
            <a:miter lim="800000"/>
            <a:headEnd/>
            <a:tailEnd/>
          </a:ln>
        </p:spPr>
        <p:txBody>
          <a:bodyPr>
            <a:prstTxWarp prst="textNoShape">
              <a:avLst/>
            </a:prstTxWarp>
            <a:spAutoFit/>
          </a:bodyPr>
          <a:lstStyle/>
          <a:p>
            <a:r>
              <a:rPr lang="en-US">
                <a:solidFill>
                  <a:srgbClr val="161616"/>
                </a:solidFill>
              </a:rPr>
              <a:t>DPO Fig. 14.5</a:t>
            </a:r>
          </a:p>
        </p:txBody>
      </p:sp>
      <p:sp>
        <p:nvSpPr>
          <p:cNvPr id="6" name="Slide Number Placeholder 5"/>
          <p:cNvSpPr>
            <a:spLocks noGrp="1"/>
          </p:cNvSpPr>
          <p:nvPr>
            <p:ph type="sldNum" sz="quarter" idx="12"/>
          </p:nvPr>
        </p:nvSpPr>
        <p:spPr/>
        <p:txBody>
          <a:bodyPr/>
          <a:lstStyle/>
          <a:p>
            <a:pPr>
              <a:defRPr/>
            </a:pPr>
            <a:fld id="{6128C99B-507C-6840-98E6-712EE560E342}" type="slidenum">
              <a:rPr lang="en-US"/>
              <a:pPr>
                <a:defRPr/>
              </a:pPr>
              <a:t>44</a:t>
            </a:fld>
            <a:endParaRPr lang="en-US"/>
          </a:p>
        </p:txBody>
      </p:sp>
      <p:sp>
        <p:nvSpPr>
          <p:cNvPr id="32775" name="TextBox 6"/>
          <p:cNvSpPr txBox="1">
            <a:spLocks noChangeArrowheads="1"/>
          </p:cNvSpPr>
          <p:nvPr/>
        </p:nvSpPr>
        <p:spPr bwMode="auto">
          <a:xfrm>
            <a:off x="5715000" y="1676400"/>
            <a:ext cx="3200400" cy="461963"/>
          </a:xfrm>
          <a:prstGeom prst="rect">
            <a:avLst/>
          </a:prstGeom>
          <a:noFill/>
          <a:ln w="9525">
            <a:noFill/>
            <a:miter lim="800000"/>
            <a:headEnd/>
            <a:tailEnd/>
          </a:ln>
        </p:spPr>
        <p:txBody>
          <a:bodyPr>
            <a:prstTxWarp prst="textNoShape">
              <a:avLst/>
            </a:prstTxWarp>
            <a:spAutoFit/>
          </a:bodyPr>
          <a:lstStyle/>
          <a:p>
            <a:endParaRPr lang="en-US">
              <a:solidFill>
                <a:srgbClr val="161616"/>
              </a:solidFill>
            </a:endParaRPr>
          </a:p>
        </p:txBody>
      </p:sp>
      <p:sp>
        <p:nvSpPr>
          <p:cNvPr id="9" name="TextBox 8"/>
          <p:cNvSpPr txBox="1"/>
          <p:nvPr/>
        </p:nvSpPr>
        <p:spPr>
          <a:xfrm>
            <a:off x="4800600" y="762000"/>
            <a:ext cx="4800600" cy="2616200"/>
          </a:xfrm>
          <a:prstGeom prst="rect">
            <a:avLst/>
          </a:prstGeom>
          <a:noFill/>
          <a:ln>
            <a:solidFill>
              <a:srgbClr val="800000"/>
            </a:solidFill>
          </a:ln>
        </p:spPr>
        <p:txBody>
          <a:bodyPr>
            <a:spAutoFit/>
          </a:bodyPr>
          <a:lstStyle/>
          <a:p>
            <a:pPr>
              <a:defRPr/>
            </a:pPr>
            <a:r>
              <a:rPr lang="en-US" sz="2000" dirty="0">
                <a:solidFill>
                  <a:srgbClr val="161616"/>
                </a:solidFill>
                <a:latin typeface="+mn-lt"/>
              </a:rPr>
              <a:t>Equation 14.1 (corrected sign)</a:t>
            </a:r>
          </a:p>
          <a:p>
            <a:pPr>
              <a:defRPr/>
            </a:pPr>
            <a:endParaRPr lang="en-US" sz="2000" dirty="0">
              <a:solidFill>
                <a:srgbClr val="161616"/>
              </a:solidFill>
              <a:latin typeface="+mn-lt"/>
            </a:endParaRPr>
          </a:p>
          <a:p>
            <a:pPr>
              <a:defRPr/>
            </a:pPr>
            <a:r>
              <a:rPr lang="en-US" sz="2000" dirty="0">
                <a:solidFill>
                  <a:srgbClr val="161616"/>
                </a:solidFill>
                <a:latin typeface="+mn-lt"/>
              </a:rPr>
              <a:t>(1) </a:t>
            </a:r>
            <a:r>
              <a:rPr lang="en-US" sz="2000" dirty="0" err="1">
                <a:solidFill>
                  <a:srgbClr val="161616"/>
                </a:solidFill>
                <a:latin typeface="+mn-lt"/>
              </a:rPr>
              <a:t>M</a:t>
            </a:r>
            <a:r>
              <a:rPr lang="en-US" sz="2000" baseline="-25000" dirty="0" err="1">
                <a:solidFill>
                  <a:srgbClr val="161616"/>
                </a:solidFill>
                <a:latin typeface="+mn-lt"/>
              </a:rPr>
              <a:t>Ti</a:t>
            </a:r>
            <a:r>
              <a:rPr lang="en-US" sz="2000" dirty="0">
                <a:solidFill>
                  <a:srgbClr val="161616"/>
                </a:solidFill>
                <a:latin typeface="+mn-lt"/>
              </a:rPr>
              <a:t> = </a:t>
            </a:r>
            <a:r>
              <a:rPr lang="en-US" sz="2000" dirty="0" err="1">
                <a:solidFill>
                  <a:srgbClr val="161616"/>
                </a:solidFill>
                <a:latin typeface="+mn-lt"/>
              </a:rPr>
              <a:t>V</a:t>
            </a:r>
            <a:r>
              <a:rPr lang="en-US" sz="2000" baseline="-25000" dirty="0" err="1">
                <a:solidFill>
                  <a:srgbClr val="161616"/>
                </a:solidFill>
                <a:latin typeface="+mn-lt"/>
              </a:rPr>
              <a:t>Ni</a:t>
            </a:r>
            <a:r>
              <a:rPr lang="en-US" sz="2000" dirty="0">
                <a:solidFill>
                  <a:srgbClr val="161616"/>
                </a:solidFill>
                <a:latin typeface="+mn-lt"/>
              </a:rPr>
              <a:t> - </a:t>
            </a:r>
            <a:r>
              <a:rPr lang="en-US" sz="2000" dirty="0" err="1">
                <a:solidFill>
                  <a:srgbClr val="161616"/>
                </a:solidFill>
                <a:latin typeface="+mn-lt"/>
              </a:rPr>
              <a:t>V</a:t>
            </a:r>
            <a:r>
              <a:rPr lang="en-US" sz="2000" baseline="-25000" dirty="0" err="1">
                <a:solidFill>
                  <a:srgbClr val="161616"/>
                </a:solidFill>
                <a:latin typeface="+mn-lt"/>
              </a:rPr>
              <a:t>Si</a:t>
            </a:r>
            <a:r>
              <a:rPr lang="en-US" sz="2000" dirty="0">
                <a:solidFill>
                  <a:srgbClr val="161616"/>
                </a:solidFill>
                <a:latin typeface="+mn-lt"/>
              </a:rPr>
              <a:t> + </a:t>
            </a:r>
            <a:r>
              <a:rPr lang="en-US" sz="2000" dirty="0" err="1">
                <a:solidFill>
                  <a:srgbClr val="161616"/>
                </a:solidFill>
                <a:latin typeface="+mn-lt"/>
              </a:rPr>
              <a:t>W</a:t>
            </a:r>
            <a:r>
              <a:rPr lang="en-US" sz="2000" baseline="-25000" dirty="0" err="1">
                <a:solidFill>
                  <a:srgbClr val="161616"/>
                </a:solidFill>
                <a:latin typeface="+mn-lt"/>
              </a:rPr>
              <a:t>i</a:t>
            </a:r>
            <a:r>
              <a:rPr lang="en-US" sz="2000" dirty="0">
                <a:solidFill>
                  <a:srgbClr val="161616"/>
                </a:solidFill>
                <a:latin typeface="+mn-lt"/>
              </a:rPr>
              <a:t> - W</a:t>
            </a:r>
            <a:r>
              <a:rPr lang="en-US" sz="2000" baseline="-25000" dirty="0">
                <a:solidFill>
                  <a:srgbClr val="161616"/>
                </a:solidFill>
                <a:latin typeface="Times" pitchFamily="-109" charset="0"/>
              </a:rPr>
              <a:t>i-1</a:t>
            </a:r>
            <a:r>
              <a:rPr lang="en-US" sz="2000" dirty="0">
                <a:solidFill>
                  <a:srgbClr val="161616"/>
                </a:solidFill>
                <a:latin typeface="+mn-lt"/>
              </a:rPr>
              <a:t> = 0</a:t>
            </a:r>
          </a:p>
          <a:p>
            <a:pPr>
              <a:defRPr/>
            </a:pPr>
            <a:endParaRPr lang="en-US" sz="2000" dirty="0">
              <a:solidFill>
                <a:srgbClr val="161616"/>
              </a:solidFill>
              <a:latin typeface="+mn-lt"/>
            </a:endParaRPr>
          </a:p>
          <a:p>
            <a:pPr>
              <a:defRPr/>
            </a:pPr>
            <a:r>
              <a:rPr lang="en-US" sz="2000" dirty="0">
                <a:solidFill>
                  <a:srgbClr val="161616"/>
                </a:solidFill>
                <a:latin typeface="+mn-lt"/>
              </a:rPr>
              <a:t>(2) </a:t>
            </a:r>
            <a:r>
              <a:rPr lang="en-US" sz="2000" dirty="0" err="1">
                <a:solidFill>
                  <a:srgbClr val="161616"/>
                </a:solidFill>
                <a:latin typeface="+mn-lt"/>
              </a:rPr>
              <a:t>W</a:t>
            </a:r>
            <a:r>
              <a:rPr lang="en-US" sz="2000" baseline="-25000" dirty="0" err="1">
                <a:solidFill>
                  <a:srgbClr val="161616"/>
                </a:solidFill>
                <a:latin typeface="+mn-lt"/>
              </a:rPr>
              <a:t>i</a:t>
            </a:r>
            <a:r>
              <a:rPr lang="en-US" sz="2000" dirty="0">
                <a:solidFill>
                  <a:srgbClr val="161616"/>
                </a:solidFill>
                <a:latin typeface="+mn-lt"/>
              </a:rPr>
              <a:t> = -(</a:t>
            </a:r>
            <a:r>
              <a:rPr lang="en-US" sz="2000" dirty="0" err="1">
                <a:solidFill>
                  <a:srgbClr val="161616"/>
                </a:solidFill>
                <a:latin typeface="+mn-lt"/>
              </a:rPr>
              <a:t>V</a:t>
            </a:r>
            <a:r>
              <a:rPr lang="en-US" sz="2000" baseline="-25000" dirty="0" err="1">
                <a:solidFill>
                  <a:srgbClr val="161616"/>
                </a:solidFill>
                <a:latin typeface="+mn-lt"/>
              </a:rPr>
              <a:t>Ni</a:t>
            </a:r>
            <a:r>
              <a:rPr lang="en-US" sz="2000" dirty="0">
                <a:solidFill>
                  <a:srgbClr val="161616"/>
                </a:solidFill>
                <a:latin typeface="+mn-lt"/>
              </a:rPr>
              <a:t> - </a:t>
            </a:r>
            <a:r>
              <a:rPr lang="en-US" sz="2000" dirty="0" err="1">
                <a:solidFill>
                  <a:srgbClr val="161616"/>
                </a:solidFill>
                <a:latin typeface="+mn-lt"/>
              </a:rPr>
              <a:t>V</a:t>
            </a:r>
            <a:r>
              <a:rPr lang="en-US" sz="2000" baseline="-25000" dirty="0" err="1">
                <a:solidFill>
                  <a:srgbClr val="161616"/>
                </a:solidFill>
                <a:latin typeface="+mn-lt"/>
              </a:rPr>
              <a:t>Si</a:t>
            </a:r>
            <a:r>
              <a:rPr lang="en-US" sz="2000" dirty="0">
                <a:solidFill>
                  <a:srgbClr val="161616"/>
                </a:solidFill>
                <a:latin typeface="+mn-lt"/>
              </a:rPr>
              <a:t>) + W</a:t>
            </a:r>
            <a:r>
              <a:rPr lang="en-US" sz="2000" baseline="-25000" dirty="0">
                <a:solidFill>
                  <a:srgbClr val="161616"/>
                </a:solidFill>
                <a:latin typeface="+mn-lt"/>
              </a:rPr>
              <a:t>i-1</a:t>
            </a:r>
            <a:r>
              <a:rPr lang="en-US" sz="2000" dirty="0">
                <a:solidFill>
                  <a:srgbClr val="161616"/>
                </a:solidFill>
                <a:latin typeface="+mn-lt"/>
              </a:rPr>
              <a:t> </a:t>
            </a:r>
          </a:p>
          <a:p>
            <a:pPr>
              <a:defRPr/>
            </a:pPr>
            <a:endParaRPr lang="en-US" sz="2000" dirty="0">
              <a:solidFill>
                <a:srgbClr val="161616"/>
              </a:solidFill>
              <a:latin typeface="+mn-lt"/>
            </a:endParaRPr>
          </a:p>
          <a:p>
            <a:pPr>
              <a:defRPr/>
            </a:pPr>
            <a:r>
              <a:rPr lang="en-US" sz="2000" dirty="0">
                <a:solidFill>
                  <a:srgbClr val="161616"/>
                </a:solidFill>
                <a:latin typeface="+mn-lt"/>
              </a:rPr>
              <a:t>(3) </a:t>
            </a:r>
            <a:r>
              <a:rPr lang="en-US" sz="2000" dirty="0" err="1">
                <a:solidFill>
                  <a:srgbClr val="161616"/>
                </a:solidFill>
                <a:latin typeface="+mn-lt"/>
              </a:rPr>
              <a:t>w</a:t>
            </a:r>
            <a:r>
              <a:rPr lang="en-US" sz="2000" baseline="-25000" dirty="0" err="1">
                <a:solidFill>
                  <a:srgbClr val="161616"/>
                </a:solidFill>
                <a:latin typeface="+mn-lt"/>
              </a:rPr>
              <a:t>i</a:t>
            </a:r>
            <a:r>
              <a:rPr lang="en-US" sz="2000" dirty="0">
                <a:solidFill>
                  <a:srgbClr val="161616"/>
                </a:solidFill>
                <a:latin typeface="+mn-lt"/>
              </a:rPr>
              <a:t> = </a:t>
            </a:r>
            <a:r>
              <a:rPr lang="en-US" sz="2000" dirty="0" err="1">
                <a:solidFill>
                  <a:srgbClr val="161616"/>
                </a:solidFill>
                <a:latin typeface="+mn-lt"/>
              </a:rPr>
              <a:t>W</a:t>
            </a:r>
            <a:r>
              <a:rPr lang="en-US" sz="2000" baseline="-25000" dirty="0" err="1">
                <a:solidFill>
                  <a:srgbClr val="161616"/>
                </a:solidFill>
                <a:latin typeface="+mn-lt"/>
              </a:rPr>
              <a:t>i</a:t>
            </a:r>
            <a:r>
              <a:rPr lang="en-US" sz="2000" dirty="0">
                <a:solidFill>
                  <a:srgbClr val="161616"/>
                </a:solidFill>
                <a:latin typeface="+mn-lt"/>
              </a:rPr>
              <a:t>/A</a:t>
            </a:r>
            <a:r>
              <a:rPr lang="en-US" sz="2000" baseline="-25000" dirty="0">
                <a:solidFill>
                  <a:srgbClr val="161616"/>
                </a:solidFill>
                <a:latin typeface="+mn-lt"/>
              </a:rPr>
              <a:t>i</a:t>
            </a:r>
            <a:r>
              <a:rPr lang="en-US" sz="2000" dirty="0">
                <a:solidFill>
                  <a:srgbClr val="161616"/>
                </a:solidFill>
                <a:latin typeface="+mn-lt"/>
              </a:rPr>
              <a:t> </a:t>
            </a:r>
          </a:p>
          <a:p>
            <a:pPr>
              <a:defRPr/>
            </a:pPr>
            <a:endParaRPr lang="en-US" dirty="0">
              <a:latin typeface="Times" pitchFamily="-109" charset="0"/>
            </a:endParaRPr>
          </a:p>
        </p:txBody>
      </p:sp>
      <p:sp>
        <p:nvSpPr>
          <p:cNvPr id="11" name="TextBox 10"/>
          <p:cNvSpPr txBox="1"/>
          <p:nvPr/>
        </p:nvSpPr>
        <p:spPr>
          <a:xfrm>
            <a:off x="0" y="762000"/>
            <a:ext cx="5029200" cy="5694363"/>
          </a:xfrm>
          <a:prstGeom prst="rect">
            <a:avLst/>
          </a:prstGeom>
          <a:noFill/>
        </p:spPr>
        <p:txBody>
          <a:bodyPr>
            <a:spAutoFit/>
          </a:bodyPr>
          <a:lstStyle/>
          <a:p>
            <a:pPr>
              <a:defRPr/>
            </a:pPr>
            <a:r>
              <a:rPr lang="en-US" sz="2000" dirty="0">
                <a:solidFill>
                  <a:srgbClr val="161616"/>
                </a:solidFill>
                <a:latin typeface="+mn-lt"/>
              </a:rPr>
              <a:t>Example:</a:t>
            </a:r>
          </a:p>
          <a:p>
            <a:pPr>
              <a:defRPr/>
            </a:pPr>
            <a:endParaRPr lang="en-US" sz="2000" dirty="0">
              <a:solidFill>
                <a:srgbClr val="161616"/>
              </a:solidFill>
              <a:latin typeface="+mn-lt"/>
            </a:endParaRPr>
          </a:p>
          <a:p>
            <a:pPr>
              <a:defRPr/>
            </a:pPr>
            <a:r>
              <a:rPr lang="en-US" sz="2000" dirty="0">
                <a:solidFill>
                  <a:srgbClr val="161616"/>
                </a:solidFill>
                <a:latin typeface="+mn-lt"/>
              </a:rPr>
              <a:t>(1) V</a:t>
            </a:r>
            <a:r>
              <a:rPr lang="en-US" sz="2000" baseline="-25000" dirty="0">
                <a:solidFill>
                  <a:srgbClr val="161616"/>
                </a:solidFill>
                <a:latin typeface="+mn-lt"/>
              </a:rPr>
              <a:t>S1</a:t>
            </a:r>
            <a:r>
              <a:rPr lang="en-US" sz="2000" dirty="0">
                <a:solidFill>
                  <a:srgbClr val="161616"/>
                </a:solidFill>
                <a:latin typeface="+mn-lt"/>
              </a:rPr>
              <a:t>  =  5 Sv of AABW moves northward through south face into bottom layer</a:t>
            </a:r>
          </a:p>
          <a:p>
            <a:pPr>
              <a:defRPr/>
            </a:pPr>
            <a:r>
              <a:rPr lang="en-US" sz="2000" dirty="0">
                <a:solidFill>
                  <a:srgbClr val="161616"/>
                </a:solidFill>
                <a:latin typeface="Times" pitchFamily="-109" charset="0"/>
              </a:rPr>
              <a:t>V</a:t>
            </a:r>
            <a:r>
              <a:rPr lang="en-US" sz="2000" baseline="-25000" dirty="0">
                <a:solidFill>
                  <a:srgbClr val="161616"/>
                </a:solidFill>
                <a:latin typeface="Times" pitchFamily="-109" charset="0"/>
              </a:rPr>
              <a:t>N1</a:t>
            </a:r>
            <a:r>
              <a:rPr lang="en-US" sz="2000" dirty="0">
                <a:solidFill>
                  <a:srgbClr val="161616"/>
                </a:solidFill>
                <a:latin typeface="Times" pitchFamily="-109" charset="0"/>
              </a:rPr>
              <a:t>  =  </a:t>
            </a:r>
            <a:r>
              <a:rPr lang="en-US" sz="2000" dirty="0">
                <a:solidFill>
                  <a:srgbClr val="161616"/>
                </a:solidFill>
                <a:latin typeface="+mn-lt"/>
              </a:rPr>
              <a:t>4 Sv of AABW moves northward out of north face</a:t>
            </a:r>
          </a:p>
          <a:p>
            <a:pPr>
              <a:defRPr/>
            </a:pPr>
            <a:endParaRPr lang="en-US" sz="2000" dirty="0">
              <a:solidFill>
                <a:srgbClr val="161616"/>
              </a:solidFill>
              <a:latin typeface="+mn-lt"/>
            </a:endParaRPr>
          </a:p>
          <a:p>
            <a:pPr>
              <a:defRPr/>
            </a:pPr>
            <a:r>
              <a:rPr lang="en-US" sz="2000" dirty="0">
                <a:solidFill>
                  <a:srgbClr val="161616"/>
                </a:solidFill>
                <a:latin typeface="+mn-lt"/>
              </a:rPr>
              <a:t>(2) Therefore W</a:t>
            </a:r>
            <a:r>
              <a:rPr lang="en-US" sz="2000" baseline="-25000" dirty="0">
                <a:solidFill>
                  <a:srgbClr val="161616"/>
                </a:solidFill>
                <a:latin typeface="+mn-lt"/>
              </a:rPr>
              <a:t>1</a:t>
            </a:r>
            <a:r>
              <a:rPr lang="en-US" sz="2000" dirty="0">
                <a:solidFill>
                  <a:srgbClr val="161616"/>
                </a:solidFill>
                <a:latin typeface="+mn-lt"/>
              </a:rPr>
              <a:t> = 1 Sv of AABW must upwell into the next layer above.</a:t>
            </a:r>
          </a:p>
          <a:p>
            <a:pPr>
              <a:defRPr/>
            </a:pPr>
            <a:endParaRPr lang="en-US" sz="2000" dirty="0">
              <a:solidFill>
                <a:srgbClr val="161616"/>
              </a:solidFill>
              <a:latin typeface="+mn-lt"/>
            </a:endParaRPr>
          </a:p>
          <a:p>
            <a:pPr>
              <a:defRPr/>
            </a:pPr>
            <a:r>
              <a:rPr lang="en-US" sz="2000" dirty="0">
                <a:solidFill>
                  <a:srgbClr val="161616"/>
                </a:solidFill>
                <a:latin typeface="+mn-lt"/>
              </a:rPr>
              <a:t>(3) If the area of the interface is 4,000 km </a:t>
            </a:r>
            <a:r>
              <a:rPr lang="en-US" sz="2000" dirty="0" err="1">
                <a:solidFill>
                  <a:srgbClr val="161616"/>
                </a:solidFill>
                <a:latin typeface="+mn-lt"/>
              </a:rPr>
              <a:t>x</a:t>
            </a:r>
            <a:r>
              <a:rPr lang="en-US" sz="2000" dirty="0">
                <a:solidFill>
                  <a:srgbClr val="161616"/>
                </a:solidFill>
                <a:latin typeface="+mn-lt"/>
              </a:rPr>
              <a:t> 1,000 km, the average vertical velocity is </a:t>
            </a:r>
          </a:p>
          <a:p>
            <a:pPr>
              <a:defRPr/>
            </a:pPr>
            <a:r>
              <a:rPr lang="en-US" sz="2000" dirty="0">
                <a:solidFill>
                  <a:srgbClr val="161616"/>
                </a:solidFill>
                <a:latin typeface="+mn-lt"/>
              </a:rPr>
              <a:t>w</a:t>
            </a:r>
            <a:r>
              <a:rPr lang="en-US" sz="2000" baseline="-25000" dirty="0">
                <a:solidFill>
                  <a:srgbClr val="161616"/>
                </a:solidFill>
                <a:latin typeface="+mn-lt"/>
              </a:rPr>
              <a:t>1</a:t>
            </a:r>
            <a:r>
              <a:rPr lang="en-US" sz="2000" dirty="0">
                <a:solidFill>
                  <a:srgbClr val="161616"/>
                </a:solidFill>
                <a:latin typeface="+mn-lt"/>
              </a:rPr>
              <a:t> = (1x10</a:t>
            </a:r>
            <a:r>
              <a:rPr lang="en-US" sz="2000" baseline="30000" dirty="0">
                <a:solidFill>
                  <a:srgbClr val="161616"/>
                </a:solidFill>
                <a:latin typeface="+mn-lt"/>
              </a:rPr>
              <a:t>6</a:t>
            </a:r>
            <a:r>
              <a:rPr lang="en-US" sz="2000" dirty="0">
                <a:solidFill>
                  <a:srgbClr val="161616"/>
                </a:solidFill>
                <a:latin typeface="+mn-lt"/>
              </a:rPr>
              <a:t> m</a:t>
            </a:r>
            <a:r>
              <a:rPr lang="en-US" sz="2000" baseline="30000" dirty="0">
                <a:solidFill>
                  <a:srgbClr val="161616"/>
                </a:solidFill>
                <a:latin typeface="+mn-lt"/>
              </a:rPr>
              <a:t>3</a:t>
            </a:r>
            <a:r>
              <a:rPr lang="en-US" sz="2000" dirty="0">
                <a:solidFill>
                  <a:srgbClr val="161616"/>
                </a:solidFill>
                <a:latin typeface="+mn-lt"/>
              </a:rPr>
              <a:t>/sec)/(4 </a:t>
            </a:r>
            <a:r>
              <a:rPr lang="en-US" sz="2000" dirty="0" err="1">
                <a:solidFill>
                  <a:srgbClr val="161616"/>
                </a:solidFill>
                <a:latin typeface="+mn-lt"/>
              </a:rPr>
              <a:t>x</a:t>
            </a:r>
            <a:r>
              <a:rPr lang="en-US" sz="2000" dirty="0">
                <a:solidFill>
                  <a:srgbClr val="161616"/>
                </a:solidFill>
                <a:latin typeface="+mn-lt"/>
              </a:rPr>
              <a:t> 10</a:t>
            </a:r>
            <a:r>
              <a:rPr lang="en-US" sz="2000" baseline="30000" dirty="0">
                <a:solidFill>
                  <a:srgbClr val="161616"/>
                </a:solidFill>
                <a:latin typeface="+mn-lt"/>
              </a:rPr>
              <a:t>12</a:t>
            </a:r>
            <a:r>
              <a:rPr lang="en-US" sz="2000" dirty="0">
                <a:solidFill>
                  <a:srgbClr val="161616"/>
                </a:solidFill>
                <a:latin typeface="+mn-lt"/>
              </a:rPr>
              <a:t> m</a:t>
            </a:r>
            <a:r>
              <a:rPr lang="en-US" sz="2000" baseline="30000" dirty="0">
                <a:solidFill>
                  <a:srgbClr val="161616"/>
                </a:solidFill>
                <a:latin typeface="+mn-lt"/>
              </a:rPr>
              <a:t>2</a:t>
            </a:r>
            <a:r>
              <a:rPr lang="en-US" sz="2000" dirty="0">
                <a:solidFill>
                  <a:srgbClr val="161616"/>
                </a:solidFill>
                <a:latin typeface="+mn-lt"/>
              </a:rPr>
              <a:t>) = 0.25x10</a:t>
            </a:r>
            <a:r>
              <a:rPr lang="en-US" sz="2000" baseline="30000" dirty="0">
                <a:solidFill>
                  <a:srgbClr val="161616"/>
                </a:solidFill>
                <a:latin typeface="+mn-lt"/>
              </a:rPr>
              <a:t>-6 </a:t>
            </a:r>
            <a:r>
              <a:rPr lang="en-US" sz="2000" dirty="0" err="1">
                <a:solidFill>
                  <a:srgbClr val="161616"/>
                </a:solidFill>
                <a:latin typeface="+mn-lt"/>
              </a:rPr>
              <a:t>m</a:t>
            </a:r>
            <a:r>
              <a:rPr lang="en-US" sz="2000" dirty="0">
                <a:solidFill>
                  <a:srgbClr val="161616"/>
                </a:solidFill>
                <a:latin typeface="+mn-lt"/>
              </a:rPr>
              <a:t>/sec = 0.25x10</a:t>
            </a:r>
            <a:r>
              <a:rPr lang="en-US" sz="2000" baseline="30000" dirty="0">
                <a:solidFill>
                  <a:srgbClr val="161616"/>
                </a:solidFill>
                <a:latin typeface="+mn-lt"/>
              </a:rPr>
              <a:t>-4 </a:t>
            </a:r>
            <a:r>
              <a:rPr lang="en-US" sz="2000" dirty="0">
                <a:solidFill>
                  <a:srgbClr val="161616"/>
                </a:solidFill>
                <a:latin typeface="+mn-lt"/>
              </a:rPr>
              <a:t>cm/sec</a:t>
            </a:r>
          </a:p>
          <a:p>
            <a:pPr>
              <a:defRPr/>
            </a:pPr>
            <a:endParaRPr lang="en-US" dirty="0">
              <a:latin typeface="Times" pitchFamily="-10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smtClean="0">
                <a:ea typeface="ＭＳ Ｐゴシック" pitchFamily="-105" charset="-128"/>
                <a:cs typeface="ＭＳ Ｐゴシック" pitchFamily="-105" charset="-128"/>
              </a:rPr>
              <a:t>Global overturning schematic</a:t>
            </a:r>
          </a:p>
        </p:txBody>
      </p:sp>
      <p:sp>
        <p:nvSpPr>
          <p:cNvPr id="52229" name="TextBox 4"/>
          <p:cNvSpPr txBox="1">
            <a:spLocks noChangeArrowheads="1"/>
          </p:cNvSpPr>
          <p:nvPr/>
        </p:nvSpPr>
        <p:spPr bwMode="auto">
          <a:xfrm>
            <a:off x="228600" y="5715000"/>
            <a:ext cx="8915400" cy="830263"/>
          </a:xfrm>
          <a:prstGeom prst="rect">
            <a:avLst/>
          </a:prstGeom>
          <a:noFill/>
          <a:ln w="9525">
            <a:noFill/>
            <a:miter lim="800000"/>
            <a:headEnd/>
            <a:tailEnd/>
          </a:ln>
        </p:spPr>
        <p:txBody>
          <a:bodyPr>
            <a:prstTxWarp prst="textNoShape">
              <a:avLst/>
            </a:prstTxWarp>
            <a:spAutoFit/>
          </a:bodyPr>
          <a:lstStyle/>
          <a:p>
            <a:r>
              <a:rPr lang="en-US">
                <a:solidFill>
                  <a:srgbClr val="161616"/>
                </a:solidFill>
              </a:rPr>
              <a:t>More complete view based on major water mass transformations and quantitative overturning transports</a:t>
            </a:r>
          </a:p>
        </p:txBody>
      </p:sp>
      <p:sp>
        <p:nvSpPr>
          <p:cNvPr id="7" name="Slide Number Placeholder 6"/>
          <p:cNvSpPr>
            <a:spLocks noGrp="1"/>
          </p:cNvSpPr>
          <p:nvPr>
            <p:ph type="sldNum" sz="quarter" idx="12"/>
          </p:nvPr>
        </p:nvSpPr>
        <p:spPr/>
        <p:txBody>
          <a:bodyPr/>
          <a:lstStyle/>
          <a:p>
            <a:pPr>
              <a:defRPr/>
            </a:pPr>
            <a:fld id="{9BF7B7AD-827B-9449-BD9F-726E9A4D46D5}" type="slidenum">
              <a:rPr lang="en-US"/>
              <a:pPr>
                <a:defRPr/>
              </a:pPr>
              <a:t>45</a:t>
            </a:fld>
            <a:endParaRPr lang="en-US"/>
          </a:p>
        </p:txBody>
      </p:sp>
      <p:pic>
        <p:nvPicPr>
          <p:cNvPr id="9" name="Picture 8" descr="figure1_globaloverturning_final-talley2013.jpg"/>
          <p:cNvPicPr>
            <a:picLocks noChangeAspect="1"/>
          </p:cNvPicPr>
          <p:nvPr/>
        </p:nvPicPr>
        <p:blipFill>
          <a:blip r:embed="rId2"/>
          <a:srcRect l="7500"/>
          <a:stretch>
            <a:fillRect/>
          </a:stretch>
        </p:blipFill>
        <p:spPr>
          <a:xfrm>
            <a:off x="655703" y="685800"/>
            <a:ext cx="7832593" cy="49688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pPr>
              <a:defRPr/>
            </a:pPr>
            <a:r>
              <a:rPr lang="en-US" smtClean="0"/>
              <a:t>Defining Characteristics	</a:t>
            </a:r>
          </a:p>
        </p:txBody>
      </p:sp>
      <p:sp>
        <p:nvSpPr>
          <p:cNvPr id="366595" name="Rectangle 3"/>
          <p:cNvSpPr>
            <a:spLocks noGrp="1" noChangeArrowheads="1"/>
          </p:cNvSpPr>
          <p:nvPr>
            <p:ph type="body" idx="1"/>
          </p:nvPr>
        </p:nvSpPr>
        <p:spPr/>
        <p:txBody>
          <a:bodyPr/>
          <a:lstStyle/>
          <a:p>
            <a:pPr>
              <a:defRPr/>
            </a:pPr>
            <a:r>
              <a:rPr lang="en-US" sz="2800" smtClean="0"/>
              <a:t>Conservative Properties- determined by boundary conditions</a:t>
            </a:r>
          </a:p>
          <a:p>
            <a:pPr lvl="1">
              <a:defRPr/>
            </a:pPr>
            <a:r>
              <a:rPr lang="en-US" sz="2400" smtClean="0"/>
              <a:t>Temperature</a:t>
            </a:r>
          </a:p>
          <a:p>
            <a:pPr lvl="1">
              <a:defRPr/>
            </a:pPr>
            <a:r>
              <a:rPr lang="en-US" sz="2400" smtClean="0"/>
              <a:t>Salinity</a:t>
            </a:r>
          </a:p>
          <a:p>
            <a:pPr>
              <a:defRPr/>
            </a:pPr>
            <a:r>
              <a:rPr lang="en-US" sz="2800" smtClean="0"/>
              <a:t>Non-conservative Properties- influenced by processes in the interior</a:t>
            </a:r>
          </a:p>
          <a:p>
            <a:pPr lvl="1">
              <a:defRPr/>
            </a:pPr>
            <a:r>
              <a:rPr lang="en-US" sz="2400" smtClean="0"/>
              <a:t>i.e. oxygen, nutrients, carbon dioxide. These do not affect the classification of water masses.</a:t>
            </a:r>
          </a:p>
          <a:p>
            <a:pPr>
              <a:defRPr/>
            </a:pPr>
            <a:endParaRPr lang="en-US" sz="2800" smtClean="0"/>
          </a:p>
        </p:txBody>
      </p:sp>
    </p:spTree>
    <p:extLst>
      <p:ext uri="{BB962C8B-B14F-4D97-AF65-F5344CB8AC3E}">
        <p14:creationId xmlns:p14="http://schemas.microsoft.com/office/powerpoint/2010/main" val="3843857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685800" y="333375"/>
            <a:ext cx="7772400" cy="5762625"/>
          </a:xfrm>
        </p:spPr>
        <p:txBody>
          <a:bodyPr/>
          <a:lstStyle/>
          <a:p>
            <a:pPr>
              <a:lnSpc>
                <a:spcPct val="90000"/>
              </a:lnSpc>
            </a:pPr>
            <a:r>
              <a:rPr lang="en-ZA" altLang="en-US" sz="2400" smtClean="0">
                <a:solidFill>
                  <a:srgbClr val="FFFFFF"/>
                </a:solidFill>
                <a:effectLst/>
              </a:rPr>
              <a:t>An oceanographic </a:t>
            </a:r>
            <a:r>
              <a:rPr lang="en-ZA" altLang="en-US" sz="2400" b="1" smtClean="0">
                <a:solidFill>
                  <a:srgbClr val="FF0000"/>
                </a:solidFill>
                <a:effectLst/>
              </a:rPr>
              <a:t>water mass</a:t>
            </a:r>
            <a:r>
              <a:rPr lang="en-ZA" altLang="en-US" sz="2400" smtClean="0">
                <a:solidFill>
                  <a:srgbClr val="FFFFFF"/>
                </a:solidFill>
                <a:effectLst/>
              </a:rPr>
              <a:t> is an identifiable body of water which has physical properties distinct from surrounding water. </a:t>
            </a:r>
          </a:p>
          <a:p>
            <a:pPr>
              <a:lnSpc>
                <a:spcPct val="90000"/>
              </a:lnSpc>
            </a:pPr>
            <a:endParaRPr lang="en-ZA" altLang="en-US" sz="2400" smtClean="0">
              <a:solidFill>
                <a:srgbClr val="FFFFFF"/>
              </a:solidFill>
              <a:effectLst/>
            </a:endParaRPr>
          </a:p>
          <a:p>
            <a:pPr>
              <a:lnSpc>
                <a:spcPct val="90000"/>
              </a:lnSpc>
            </a:pPr>
            <a:r>
              <a:rPr lang="en-ZA" altLang="en-US" sz="2400" smtClean="0">
                <a:solidFill>
                  <a:srgbClr val="FFFFFF"/>
                </a:solidFill>
                <a:effectLst/>
              </a:rPr>
              <a:t>Properties include temperature, salinity and other physical quantities. </a:t>
            </a:r>
          </a:p>
          <a:p>
            <a:pPr>
              <a:lnSpc>
                <a:spcPct val="90000"/>
              </a:lnSpc>
            </a:pPr>
            <a:endParaRPr lang="en-ZA" altLang="en-US" sz="2400" smtClean="0">
              <a:solidFill>
                <a:srgbClr val="FFFFFF"/>
              </a:solidFill>
              <a:effectLst/>
            </a:endParaRPr>
          </a:p>
          <a:p>
            <a:pPr>
              <a:lnSpc>
                <a:spcPct val="90000"/>
              </a:lnSpc>
            </a:pPr>
            <a:r>
              <a:rPr lang="en-ZA" altLang="en-US" sz="2400" smtClean="0">
                <a:solidFill>
                  <a:srgbClr val="FF0000"/>
                </a:solidFill>
                <a:effectLst/>
              </a:rPr>
              <a:t>Common water masses</a:t>
            </a:r>
            <a:r>
              <a:rPr lang="en-ZA" altLang="en-US" sz="2400" smtClean="0">
                <a:solidFill>
                  <a:srgbClr val="FFFFFF"/>
                </a:solidFill>
                <a:effectLst/>
              </a:rPr>
              <a:t> in the world ocean are: </a:t>
            </a:r>
          </a:p>
          <a:p>
            <a:pPr>
              <a:lnSpc>
                <a:spcPct val="90000"/>
              </a:lnSpc>
            </a:pPr>
            <a:r>
              <a:rPr lang="en-ZA" altLang="en-US" sz="2400" smtClean="0">
                <a:solidFill>
                  <a:srgbClr val="FFFFFF"/>
                </a:solidFill>
                <a:effectLst/>
              </a:rPr>
              <a:t>Antarctic Bottom Water (AABW), </a:t>
            </a:r>
          </a:p>
          <a:p>
            <a:pPr>
              <a:lnSpc>
                <a:spcPct val="90000"/>
              </a:lnSpc>
            </a:pPr>
            <a:r>
              <a:rPr lang="en-ZA" altLang="en-US" sz="2400" smtClean="0">
                <a:solidFill>
                  <a:srgbClr val="FFFFFF"/>
                </a:solidFill>
                <a:effectLst/>
              </a:rPr>
              <a:t>North Atlantic Deep Water (NADW), Circumpolar Deep Water (CDW), </a:t>
            </a:r>
          </a:p>
          <a:p>
            <a:pPr>
              <a:lnSpc>
                <a:spcPct val="90000"/>
              </a:lnSpc>
            </a:pPr>
            <a:r>
              <a:rPr lang="en-ZA" altLang="en-US" sz="2400" smtClean="0">
                <a:solidFill>
                  <a:srgbClr val="FFFFFF"/>
                </a:solidFill>
                <a:effectLst/>
              </a:rPr>
              <a:t>Antarctic Intermediate Water (AAIW) </a:t>
            </a:r>
          </a:p>
          <a:p>
            <a:pPr>
              <a:lnSpc>
                <a:spcPct val="90000"/>
              </a:lnSpc>
            </a:pPr>
            <a:r>
              <a:rPr lang="en-ZA" altLang="en-US" sz="2400" smtClean="0">
                <a:solidFill>
                  <a:srgbClr val="FFFFFF"/>
                </a:solidFill>
                <a:effectLst/>
              </a:rPr>
              <a:t>the Central Waters (CW) of various ocean basins, and various surface waters.</a:t>
            </a:r>
            <a:endParaRPr lang="en-US" altLang="en-US" sz="2400" smtClean="0">
              <a:solidFill>
                <a:srgbClr val="FFFFFF"/>
              </a:solidFill>
              <a:effectLst/>
            </a:endParaRPr>
          </a:p>
        </p:txBody>
      </p:sp>
    </p:spTree>
    <p:extLst>
      <p:ext uri="{BB962C8B-B14F-4D97-AF65-F5344CB8AC3E}">
        <p14:creationId xmlns:p14="http://schemas.microsoft.com/office/powerpoint/2010/main" val="339320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11266"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2428875"/>
            <a:ext cx="78613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267" name="Picture 5" descr="NADW"/>
          <p:cNvPicPr>
            <a:picLocks noChangeAspect="1" noChangeArrowheads="1"/>
          </p:cNvPicPr>
          <p:nvPr/>
        </p:nvPicPr>
        <p:blipFill>
          <a:blip r:embed="rId3">
            <a:extLst>
              <a:ext uri="{28A0092B-C50C-407E-A947-70E740481C1C}">
                <a14:useLocalDpi xmlns:a14="http://schemas.microsoft.com/office/drawing/2010/main" val="0"/>
              </a:ext>
            </a:extLst>
          </a:blip>
          <a:srcRect t="12630" b="19485"/>
          <a:stretch>
            <a:fillRect/>
          </a:stretch>
        </p:blipFill>
        <p:spPr bwMode="auto">
          <a:xfrm>
            <a:off x="2143125" y="0"/>
            <a:ext cx="4856163"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6255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3" name="Rectangle 5"/>
          <p:cNvSpPr>
            <a:spLocks noGrp="1" noChangeArrowheads="1"/>
          </p:cNvSpPr>
          <p:nvPr>
            <p:ph type="title"/>
          </p:nvPr>
        </p:nvSpPr>
        <p:spPr/>
        <p:txBody>
          <a:bodyPr/>
          <a:lstStyle/>
          <a:p>
            <a:pPr>
              <a:defRPr/>
            </a:pPr>
            <a:endParaRPr lang="en-ZA" smtClean="0"/>
          </a:p>
        </p:txBody>
      </p:sp>
      <p:sp>
        <p:nvSpPr>
          <p:cNvPr id="411651" name="Rectangle 3"/>
          <p:cNvSpPr>
            <a:spLocks noGrp="1" noChangeArrowheads="1"/>
          </p:cNvSpPr>
          <p:nvPr>
            <p:ph type="body" sz="half" idx="1"/>
          </p:nvPr>
        </p:nvSpPr>
        <p:spPr>
          <a:xfrm>
            <a:off x="250825" y="1981200"/>
            <a:ext cx="4244975" cy="4114800"/>
          </a:xfrm>
        </p:spPr>
        <p:txBody>
          <a:bodyPr/>
          <a:lstStyle/>
          <a:p>
            <a:pPr>
              <a:defRPr/>
            </a:pPr>
            <a:r>
              <a:rPr lang="en-ZA" sz="2000" smtClean="0"/>
              <a:t>The water masses of the world's oceans can be summarised:  </a:t>
            </a:r>
          </a:p>
          <a:p>
            <a:pPr>
              <a:defRPr/>
            </a:pPr>
            <a:r>
              <a:rPr lang="en-ZA" sz="2000" smtClean="0"/>
              <a:t>The warm water sphere and pycnocline make up only 20% of the total volume, but because they encompass the layers of greatest variation of T and S they dominate the T-S diagrams.  </a:t>
            </a:r>
          </a:p>
          <a:p>
            <a:pPr>
              <a:defRPr/>
            </a:pPr>
            <a:r>
              <a:rPr lang="en-ZA" sz="2000" smtClean="0"/>
              <a:t>The deep and bottom waters vary little in T and S. </a:t>
            </a:r>
          </a:p>
          <a:p>
            <a:pPr>
              <a:defRPr/>
            </a:pPr>
            <a:endParaRPr lang="en-ZA" sz="2000" smtClean="0"/>
          </a:p>
          <a:p>
            <a:pPr>
              <a:defRPr/>
            </a:pPr>
            <a:endParaRPr lang="en-ZA" sz="1600" smtClean="0"/>
          </a:p>
          <a:p>
            <a:pPr>
              <a:defRPr/>
            </a:pPr>
            <a:endParaRPr lang="en-ZA" sz="1600" smtClean="0"/>
          </a:p>
        </p:txBody>
      </p:sp>
      <p:pic>
        <p:nvPicPr>
          <p:cNvPr id="12292"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3438" y="2133600"/>
            <a:ext cx="4284662" cy="25590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597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pPr>
              <a:defRPr/>
            </a:pPr>
            <a:endParaRPr lang="en-ZA" smtClean="0"/>
          </a:p>
        </p:txBody>
      </p:sp>
      <p:sp>
        <p:nvSpPr>
          <p:cNvPr id="414723" name="Rectangle 3"/>
          <p:cNvSpPr>
            <a:spLocks noGrp="1" noChangeArrowheads="1"/>
          </p:cNvSpPr>
          <p:nvPr>
            <p:ph type="body" sz="half" idx="1"/>
          </p:nvPr>
        </p:nvSpPr>
        <p:spPr>
          <a:xfrm>
            <a:off x="250825" y="1981200"/>
            <a:ext cx="4244975" cy="4114800"/>
          </a:xfrm>
        </p:spPr>
        <p:txBody>
          <a:bodyPr/>
          <a:lstStyle/>
          <a:p>
            <a:pPr>
              <a:defRPr/>
            </a:pPr>
            <a:r>
              <a:rPr lang="en-ZA" sz="2000" smtClean="0"/>
              <a:t>The deep and bottom waters vary little in T and S. </a:t>
            </a:r>
          </a:p>
          <a:p>
            <a:pPr>
              <a:defRPr/>
            </a:pPr>
            <a:r>
              <a:rPr lang="en-ZA" sz="2000" smtClean="0"/>
              <a:t>The upper layers vary significantly from one ocean to another because they are strongly affected by heat and water fluxes through the surface locally.  </a:t>
            </a:r>
          </a:p>
          <a:p>
            <a:pPr>
              <a:defRPr/>
            </a:pPr>
            <a:r>
              <a:rPr lang="en-ZA" sz="2000" smtClean="0"/>
              <a:t>The deep layers vary much less between oceans.</a:t>
            </a:r>
          </a:p>
          <a:p>
            <a:pPr>
              <a:defRPr/>
            </a:pPr>
            <a:endParaRPr lang="en-ZA" sz="2000" smtClean="0"/>
          </a:p>
          <a:p>
            <a:pPr>
              <a:defRPr/>
            </a:pPr>
            <a:endParaRPr lang="en-ZA" sz="1600" smtClean="0"/>
          </a:p>
          <a:p>
            <a:pPr>
              <a:defRPr/>
            </a:pPr>
            <a:endParaRPr lang="en-ZA" sz="1600" smtClean="0"/>
          </a:p>
        </p:txBody>
      </p:sp>
      <p:pic>
        <p:nvPicPr>
          <p:cNvPr id="1331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3438" y="2133600"/>
            <a:ext cx="4284662" cy="25590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039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Whirlpool">
  <a:themeElements>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fontScheme name="Whirlpool">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Presentation">
  <a:themeElements>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Blank Presentation">
  <a:themeElements>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Blank Presentation">
  <a:themeElements>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4790</TotalTime>
  <Words>1978</Words>
  <Application>Microsoft Office PowerPoint</Application>
  <PresentationFormat>On-screen Show (4:3)</PresentationFormat>
  <Paragraphs>262</Paragraphs>
  <Slides>45</Slides>
  <Notes>17</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45</vt:i4>
      </vt:variant>
    </vt:vector>
  </HeadingPairs>
  <TitlesOfParts>
    <vt:vector size="60" baseType="lpstr">
      <vt:lpstr>Arial Unicode MS</vt:lpstr>
      <vt:lpstr>ＭＳ Ｐゴシック</vt:lpstr>
      <vt:lpstr>Arial</vt:lpstr>
      <vt:lpstr>Lucida Sans</vt:lpstr>
      <vt:lpstr>Monotype Sorts</vt:lpstr>
      <vt:lpstr>Symbol</vt:lpstr>
      <vt:lpstr>Times</vt:lpstr>
      <vt:lpstr>Times New Roman</vt:lpstr>
      <vt:lpstr>Verdana</vt:lpstr>
      <vt:lpstr>Blank Presentation</vt:lpstr>
      <vt:lpstr>Whirlpool</vt:lpstr>
      <vt:lpstr>1_Blank Presentation</vt:lpstr>
      <vt:lpstr>2_Blank Presentation</vt:lpstr>
      <vt:lpstr>3_Blank Presentation</vt:lpstr>
      <vt:lpstr>4_Blank Presentation</vt:lpstr>
      <vt:lpstr>Water masses </vt:lpstr>
      <vt:lpstr>Upper ocean circulation</vt:lpstr>
      <vt:lpstr>Processes for the Global Overturning Circulation</vt:lpstr>
      <vt:lpstr>Global overturning in zonally-averaged view</vt:lpstr>
      <vt:lpstr>Defining Characteristics </vt:lpstr>
      <vt:lpstr>PowerPoint Presentation</vt:lpstr>
      <vt:lpstr>PowerPoint Presentation</vt:lpstr>
      <vt:lpstr>PowerPoint Presentation</vt:lpstr>
      <vt:lpstr>PowerPoint Presentation</vt:lpstr>
      <vt:lpstr>Concept of a water mass</vt:lpstr>
      <vt:lpstr>PowerPoint Presentation</vt:lpstr>
      <vt:lpstr>SO WHY DO WE CARE?</vt:lpstr>
      <vt:lpstr>PowerPoint Presentation</vt:lpstr>
      <vt:lpstr>Global deep water potential temperature-salinity</vt:lpstr>
      <vt:lpstr>PowerPoint Presentation</vt:lpstr>
      <vt:lpstr>PowerPoint Presentation</vt:lpstr>
      <vt:lpstr>PowerPoint Presentation</vt:lpstr>
      <vt:lpstr>Oxygen in the Atlantic at 25W</vt:lpstr>
      <vt:lpstr>Eastern Indian water masses</vt:lpstr>
      <vt:lpstr>Eastern Indian water masses: oxygen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mass</vt:lpstr>
      <vt:lpstr>(1) Upper ocean water masses </vt:lpstr>
      <vt:lpstr>(2) Intermediate water summary</vt:lpstr>
      <vt:lpstr>(3, 4) Deep water partial summary</vt:lpstr>
      <vt:lpstr>PowerPoint Presentation</vt:lpstr>
      <vt:lpstr>CASE STUDY - Water masses associated with the Southern Ocean</vt:lpstr>
      <vt:lpstr>PowerPoint Presentation</vt:lpstr>
      <vt:lpstr>PowerPoint Presentation</vt:lpstr>
      <vt:lpstr>PowerPoint Presentation</vt:lpstr>
      <vt:lpstr>PowerPoint Presentation</vt:lpstr>
      <vt:lpstr>PowerPoint Presentation</vt:lpstr>
      <vt:lpstr>Fraction of NADW vs. AABW</vt:lpstr>
      <vt:lpstr>PowerPoint Presentation</vt:lpstr>
      <vt:lpstr>PowerPoint Presentation</vt:lpstr>
      <vt:lpstr>Calculation of meridional overturn</vt:lpstr>
      <vt:lpstr>Calculation of meridional overturning</vt:lpstr>
      <vt:lpstr>Calculation of meridional overturning</vt:lpstr>
      <vt:lpstr>Global overturning schematic</vt:lpstr>
    </vt:vector>
  </TitlesOfParts>
  <Company>뿿_</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Lynne T</dc:creator>
  <cp:keywords/>
  <cp:lastModifiedBy>Jacob Alspaw</cp:lastModifiedBy>
  <cp:revision>237</cp:revision>
  <cp:lastPrinted>2016-11-30T20:52:58Z</cp:lastPrinted>
  <dcterms:created xsi:type="dcterms:W3CDTF">2016-11-30T18:31:35Z</dcterms:created>
  <dcterms:modified xsi:type="dcterms:W3CDTF">2017-06-06T12:07:49Z</dcterms:modified>
</cp:coreProperties>
</file>